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  <p:sldMasterId id="2147483909" r:id="rId2"/>
  </p:sldMasterIdLst>
  <p:notesMasterIdLst>
    <p:notesMasterId r:id="rId27"/>
  </p:notesMasterIdLst>
  <p:handoutMasterIdLst>
    <p:handoutMasterId r:id="rId28"/>
  </p:handoutMasterIdLst>
  <p:sldIdLst>
    <p:sldId id="285" r:id="rId3"/>
    <p:sldId id="258" r:id="rId4"/>
    <p:sldId id="288" r:id="rId5"/>
    <p:sldId id="289" r:id="rId6"/>
    <p:sldId id="290" r:id="rId7"/>
    <p:sldId id="291" r:id="rId8"/>
    <p:sldId id="292" r:id="rId9"/>
    <p:sldId id="293" r:id="rId10"/>
    <p:sldId id="294" r:id="rId11"/>
    <p:sldId id="295" r:id="rId12"/>
    <p:sldId id="296" r:id="rId13"/>
    <p:sldId id="287" r:id="rId14"/>
    <p:sldId id="286" r:id="rId15"/>
    <p:sldId id="298" r:id="rId16"/>
    <p:sldId id="299" r:id="rId17"/>
    <p:sldId id="300" r:id="rId18"/>
    <p:sldId id="301" r:id="rId19"/>
    <p:sldId id="302" r:id="rId20"/>
    <p:sldId id="303" r:id="rId21"/>
    <p:sldId id="304" r:id="rId22"/>
    <p:sldId id="305" r:id="rId23"/>
    <p:sldId id="306" r:id="rId24"/>
    <p:sldId id="307" r:id="rId25"/>
    <p:sldId id="309" r:id="rId26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BBB"/>
    <a:srgbClr val="828383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B350C3-1773-4123-860E-D9ED513DB5C2}" v="1" dt="2024-09-11T02:18:03.402"/>
    <p1510:client id="{0492E414-4D6A-4ABB-89CF-D32B5B34CC5F}" v="261" dt="2024-09-11T01:07:56.423"/>
    <p1510:client id="{8641A0EA-9B90-4DC5-B807-DB13E1565B6B}" v="69" dt="2024-09-11T02:13:53.694"/>
    <p1510:client id="{8C87D1DE-F051-44E9-BCB8-1D60D11BAD5F}" v="17" dt="2024-09-11T01:56:46.768"/>
    <p1510:client id="{93348424-BD49-4848-AA5F-AEE7ADD30B5E}" v="43" dt="2024-09-11T02:29:32.316"/>
    <p1510:client id="{A2B61FB1-F18A-4763-A12D-355DBB2D1998}" v="51" dt="2024-09-11T00:01:03.9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41"/>
    <p:restoredTop sz="94674"/>
  </p:normalViewPr>
  <p:slideViewPr>
    <p:cSldViewPr snapToGrid="0">
      <p:cViewPr>
        <p:scale>
          <a:sx n="66" d="100"/>
          <a:sy n="66" d="100"/>
        </p:scale>
        <p:origin x="1507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475783-10FC-4892-9ADF-9345233C9ED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AE66F18-E5AC-431A-B6BD-C2F232C917C5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Introduction &amp; Problem Statement</a:t>
          </a:r>
          <a:endParaRPr lang="en-IN" sz="1400" b="1" dirty="0">
            <a:solidFill>
              <a:schemeClr val="bg1"/>
            </a:solidFill>
          </a:endParaRPr>
        </a:p>
      </dgm:t>
    </dgm:pt>
    <dgm:pt modelId="{EEDC891A-EB7C-4D37-9A39-FB1E451E635D}" type="parTrans" cxnId="{8A8E1F1B-01AA-44A4-ABB9-49BA82B5794B}">
      <dgm:prSet/>
      <dgm:spPr/>
      <dgm:t>
        <a:bodyPr/>
        <a:lstStyle/>
        <a:p>
          <a:endParaRPr lang="en-IN"/>
        </a:p>
      </dgm:t>
    </dgm:pt>
    <dgm:pt modelId="{7C09C17E-D5B2-4D79-AD04-81AD4D750704}" type="sibTrans" cxnId="{8A8E1F1B-01AA-44A4-ABB9-49BA82B5794B}">
      <dgm:prSet/>
      <dgm:spPr/>
      <dgm:t>
        <a:bodyPr/>
        <a:lstStyle/>
        <a:p>
          <a:endParaRPr lang="en-IN"/>
        </a:p>
      </dgm:t>
    </dgm:pt>
    <dgm:pt modelId="{988F02F1-A6AE-4D3F-99C6-239D4F4F878F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Why financial data overload is a challenge for traders</a:t>
          </a:r>
          <a:endParaRPr lang="en-IN" sz="1050" b="1" dirty="0"/>
        </a:p>
      </dgm:t>
    </dgm:pt>
    <dgm:pt modelId="{6CB65B97-DFAD-4BFE-9D8D-8110744BC7D9}" type="sibTrans" cxnId="{BC908FC0-F584-4590-BFC4-D78DA0C211B1}">
      <dgm:prSet/>
      <dgm:spPr/>
      <dgm:t>
        <a:bodyPr/>
        <a:lstStyle/>
        <a:p>
          <a:endParaRPr lang="en-IN"/>
        </a:p>
      </dgm:t>
    </dgm:pt>
    <dgm:pt modelId="{67E02ECF-49D4-4F84-9EE7-58E207C40A29}" type="parTrans" cxnId="{BC908FC0-F584-4590-BFC4-D78DA0C211B1}">
      <dgm:prSet/>
      <dgm:spPr/>
      <dgm:t>
        <a:bodyPr/>
        <a:lstStyle/>
        <a:p>
          <a:endParaRPr lang="en-IN"/>
        </a:p>
      </dgm:t>
    </dgm:pt>
    <dgm:pt modelId="{9CC22FBD-7154-4119-9FDA-57835CC759C5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Proposed Solution</a:t>
          </a:r>
          <a:endParaRPr lang="en-IN" sz="1400" b="1" dirty="0">
            <a:solidFill>
              <a:schemeClr val="bg1"/>
            </a:solidFill>
          </a:endParaRPr>
        </a:p>
      </dgm:t>
    </dgm:pt>
    <dgm:pt modelId="{4FD120F5-D51C-4A93-918B-E26150F84E49}" type="sibTrans" cxnId="{DF0A1535-F4CF-4503-987A-F1CF91481F8C}">
      <dgm:prSet/>
      <dgm:spPr/>
      <dgm:t>
        <a:bodyPr/>
        <a:lstStyle/>
        <a:p>
          <a:endParaRPr lang="en-IN"/>
        </a:p>
      </dgm:t>
    </dgm:pt>
    <dgm:pt modelId="{3C3A8E69-AEEC-410E-A212-3CBE8454B647}" type="parTrans" cxnId="{DF0A1535-F4CF-4503-987A-F1CF91481F8C}">
      <dgm:prSet/>
      <dgm:spPr/>
      <dgm:t>
        <a:bodyPr/>
        <a:lstStyle/>
        <a:p>
          <a:endParaRPr lang="en-IN"/>
        </a:p>
      </dgm:t>
    </dgm:pt>
    <dgm:pt modelId="{F83C724C-CD80-4D0D-96F6-74DF4AA19793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Overview of the AI-powered NLP trade scanner</a:t>
          </a:r>
          <a:endParaRPr lang="en-IN" sz="1050" b="1" dirty="0"/>
        </a:p>
      </dgm:t>
    </dgm:pt>
    <dgm:pt modelId="{FCDADAFA-A772-45E4-8E48-1D7040CC1E07}" type="sibTrans" cxnId="{28E3CF75-599C-4046-80AE-0944F1007938}">
      <dgm:prSet/>
      <dgm:spPr/>
      <dgm:t>
        <a:bodyPr/>
        <a:lstStyle/>
        <a:p>
          <a:endParaRPr lang="en-IN"/>
        </a:p>
      </dgm:t>
    </dgm:pt>
    <dgm:pt modelId="{9A42FCB9-4D80-4F28-83F5-0900018DE9DC}" type="parTrans" cxnId="{28E3CF75-599C-4046-80AE-0944F1007938}">
      <dgm:prSet/>
      <dgm:spPr/>
      <dgm:t>
        <a:bodyPr/>
        <a:lstStyle/>
        <a:p>
          <a:endParaRPr lang="en-IN"/>
        </a:p>
      </dgm:t>
    </dgm:pt>
    <dgm:pt modelId="{042A0DE4-7E77-4E01-888F-B2BD9C64ED37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System Architecture</a:t>
          </a:r>
          <a:endParaRPr lang="en-IN" sz="1400" b="1" dirty="0">
            <a:solidFill>
              <a:schemeClr val="bg1"/>
            </a:solidFill>
          </a:endParaRPr>
        </a:p>
      </dgm:t>
    </dgm:pt>
    <dgm:pt modelId="{4B9DADAD-2267-4909-AE8A-3EBDF78C4EB3}" type="sibTrans" cxnId="{9A7577D4-5FFE-438B-A20E-9EB978FBDFA2}">
      <dgm:prSet/>
      <dgm:spPr/>
      <dgm:t>
        <a:bodyPr/>
        <a:lstStyle/>
        <a:p>
          <a:endParaRPr lang="en-IN"/>
        </a:p>
      </dgm:t>
    </dgm:pt>
    <dgm:pt modelId="{1E4FA506-6686-4015-A985-4E2C3D7A5652}" type="parTrans" cxnId="{9A7577D4-5FFE-438B-A20E-9EB978FBDFA2}">
      <dgm:prSet/>
      <dgm:spPr/>
      <dgm:t>
        <a:bodyPr/>
        <a:lstStyle/>
        <a:p>
          <a:endParaRPr lang="en-IN"/>
        </a:p>
      </dgm:t>
    </dgm:pt>
    <dgm:pt modelId="{98484346-0F4F-4977-A1F1-CDCEC621A993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End-to-end pipeline from data to insights.</a:t>
          </a:r>
          <a:endParaRPr lang="en-IN" sz="1050" b="1" dirty="0"/>
        </a:p>
      </dgm:t>
    </dgm:pt>
    <dgm:pt modelId="{EF68F571-2DA2-42A6-94A7-D993B5436D99}" type="sibTrans" cxnId="{849F2841-8ED5-4E7E-875F-A2976E0D1558}">
      <dgm:prSet/>
      <dgm:spPr/>
      <dgm:t>
        <a:bodyPr/>
        <a:lstStyle/>
        <a:p>
          <a:endParaRPr lang="en-IN"/>
        </a:p>
      </dgm:t>
    </dgm:pt>
    <dgm:pt modelId="{5E093299-A16F-4F4A-9048-961AC2CAE11E}" type="parTrans" cxnId="{849F2841-8ED5-4E7E-875F-A2976E0D1558}">
      <dgm:prSet/>
      <dgm:spPr/>
      <dgm:t>
        <a:bodyPr/>
        <a:lstStyle/>
        <a:p>
          <a:endParaRPr lang="en-IN"/>
        </a:p>
      </dgm:t>
    </dgm:pt>
    <dgm:pt modelId="{08BDF403-2F44-4112-97BF-C3C073B2C519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AI Techniques Used</a:t>
          </a:r>
          <a:endParaRPr lang="en-IN" sz="1400" b="1" dirty="0">
            <a:solidFill>
              <a:schemeClr val="bg1"/>
            </a:solidFill>
          </a:endParaRPr>
        </a:p>
      </dgm:t>
    </dgm:pt>
    <dgm:pt modelId="{B9B3CCCA-BE9E-4511-B015-48F6326D2C92}" type="sibTrans" cxnId="{57EC4132-0F5A-4A15-9440-E22735642130}">
      <dgm:prSet/>
      <dgm:spPr/>
      <dgm:t>
        <a:bodyPr/>
        <a:lstStyle/>
        <a:p>
          <a:endParaRPr lang="en-IN"/>
        </a:p>
      </dgm:t>
    </dgm:pt>
    <dgm:pt modelId="{7574F771-4F92-4188-BB08-6E80ECE6DD0A}" type="parTrans" cxnId="{57EC4132-0F5A-4A15-9440-E22735642130}">
      <dgm:prSet/>
      <dgm:spPr/>
      <dgm:t>
        <a:bodyPr/>
        <a:lstStyle/>
        <a:p>
          <a:endParaRPr lang="en-IN"/>
        </a:p>
      </dgm:t>
    </dgm:pt>
    <dgm:pt modelId="{739F4707-376B-4836-A897-9056514FE146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NLP, sentiment analysis (VADER, </a:t>
          </a:r>
          <a:r>
            <a:rPr kumimoji="0" lang="en-US" altLang="en-US" sz="1050" b="1" i="0" u="none" strike="noStrike" cap="none" normalizeH="0" baseline="0" dirty="0" err="1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TextBlob</a:t>
          </a:r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), regex filtering</a:t>
          </a:r>
          <a:endParaRPr lang="en-IN" sz="1050" b="1" dirty="0"/>
        </a:p>
      </dgm:t>
    </dgm:pt>
    <dgm:pt modelId="{3026479C-71FC-4323-8C27-0CFCE485CD2C}" type="sibTrans" cxnId="{229856CC-2053-4481-A854-0EEA3D6149A8}">
      <dgm:prSet/>
      <dgm:spPr/>
      <dgm:t>
        <a:bodyPr/>
        <a:lstStyle/>
        <a:p>
          <a:endParaRPr lang="en-IN"/>
        </a:p>
      </dgm:t>
    </dgm:pt>
    <dgm:pt modelId="{2B77DADD-5056-423C-9BC6-270C5845E0E2}" type="parTrans" cxnId="{229856CC-2053-4481-A854-0EEA3D6149A8}">
      <dgm:prSet/>
      <dgm:spPr/>
      <dgm:t>
        <a:bodyPr/>
        <a:lstStyle/>
        <a:p>
          <a:endParaRPr lang="en-IN"/>
        </a:p>
      </dgm:t>
    </dgm:pt>
    <dgm:pt modelId="{1FD764D1-1872-4646-B426-54D85F1DA902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Data Collection &amp; Preprocessing</a:t>
          </a:r>
          <a:endParaRPr lang="en-IN" sz="1400" b="1" dirty="0">
            <a:solidFill>
              <a:schemeClr val="bg1"/>
            </a:solidFill>
          </a:endParaRPr>
        </a:p>
      </dgm:t>
    </dgm:pt>
    <dgm:pt modelId="{2617335D-D9C4-4F46-883C-D29AC7E013B4}" type="sibTrans" cxnId="{ABDD567B-0142-49A2-AA65-0D0B14EDCE6D}">
      <dgm:prSet/>
      <dgm:spPr/>
      <dgm:t>
        <a:bodyPr/>
        <a:lstStyle/>
        <a:p>
          <a:endParaRPr lang="en-IN"/>
        </a:p>
      </dgm:t>
    </dgm:pt>
    <dgm:pt modelId="{840ACB25-4E44-46BB-A0E4-3715ED4681EE}" type="parTrans" cxnId="{ABDD567B-0142-49A2-AA65-0D0B14EDCE6D}">
      <dgm:prSet/>
      <dgm:spPr/>
      <dgm:t>
        <a:bodyPr/>
        <a:lstStyle/>
        <a:p>
          <a:endParaRPr lang="en-IN"/>
        </a:p>
      </dgm:t>
    </dgm:pt>
    <dgm:pt modelId="{D17DCF45-A6AC-4C47-AA77-158BE492DBD0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Sources: News, Twitter, Stock prices. Cleaning steps</a:t>
          </a:r>
          <a:endParaRPr lang="en-IN" sz="1050" b="1" dirty="0"/>
        </a:p>
      </dgm:t>
    </dgm:pt>
    <dgm:pt modelId="{5340530F-8BD0-4BC5-9EEB-2CB3D127BEF2}" type="sibTrans" cxnId="{720E5F2B-772F-4856-9B3E-DB4FBB7CE28A}">
      <dgm:prSet/>
      <dgm:spPr/>
      <dgm:t>
        <a:bodyPr/>
        <a:lstStyle/>
        <a:p>
          <a:endParaRPr lang="en-IN"/>
        </a:p>
      </dgm:t>
    </dgm:pt>
    <dgm:pt modelId="{0E780627-96B2-4B3C-B9AF-D17C2D6F0422}" type="parTrans" cxnId="{720E5F2B-772F-4856-9B3E-DB4FBB7CE28A}">
      <dgm:prSet/>
      <dgm:spPr/>
      <dgm:t>
        <a:bodyPr/>
        <a:lstStyle/>
        <a:p>
          <a:endParaRPr lang="en-IN"/>
        </a:p>
      </dgm:t>
    </dgm:pt>
    <dgm:pt modelId="{9CA3BD35-0A03-4F19-8168-033521769789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Stock Mention &amp; Sentiment Extraction</a:t>
          </a:r>
          <a:endParaRPr lang="en-IN" sz="1400" b="1" dirty="0">
            <a:solidFill>
              <a:schemeClr val="bg1"/>
            </a:solidFill>
          </a:endParaRPr>
        </a:p>
      </dgm:t>
    </dgm:pt>
    <dgm:pt modelId="{A3D7D3ED-871B-442C-B496-6922A9E3A014}" type="sibTrans" cxnId="{D26609EE-7542-4576-81C6-C998B861CBDC}">
      <dgm:prSet/>
      <dgm:spPr/>
      <dgm:t>
        <a:bodyPr/>
        <a:lstStyle/>
        <a:p>
          <a:endParaRPr lang="en-IN"/>
        </a:p>
      </dgm:t>
    </dgm:pt>
    <dgm:pt modelId="{DF0B742A-60E2-4999-B5DA-227FE210CBBD}" type="parTrans" cxnId="{D26609EE-7542-4576-81C6-C998B861CBDC}">
      <dgm:prSet/>
      <dgm:spPr/>
      <dgm:t>
        <a:bodyPr/>
        <a:lstStyle/>
        <a:p>
          <a:endParaRPr lang="en-IN"/>
        </a:p>
      </dgm:t>
    </dgm:pt>
    <dgm:pt modelId="{CF785FAF-090D-4030-8F40-BE166876F454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How AI extracts and scores mentions and sentiment.</a:t>
          </a:r>
          <a:endParaRPr lang="en-IN" sz="1050" b="1" dirty="0"/>
        </a:p>
      </dgm:t>
    </dgm:pt>
    <dgm:pt modelId="{357E686B-E3E9-4CB7-978B-AAE93BA69185}" type="sibTrans" cxnId="{82ABE319-21B8-4BEE-B431-8894B5A9C260}">
      <dgm:prSet/>
      <dgm:spPr/>
      <dgm:t>
        <a:bodyPr/>
        <a:lstStyle/>
        <a:p>
          <a:endParaRPr lang="en-IN"/>
        </a:p>
      </dgm:t>
    </dgm:pt>
    <dgm:pt modelId="{DD20AF1B-E95B-401D-965B-22695E41EC08}" type="parTrans" cxnId="{82ABE319-21B8-4BEE-B431-8894B5A9C260}">
      <dgm:prSet/>
      <dgm:spPr/>
      <dgm:t>
        <a:bodyPr/>
        <a:lstStyle/>
        <a:p>
          <a:endParaRPr lang="en-IN"/>
        </a:p>
      </dgm:t>
    </dgm:pt>
    <dgm:pt modelId="{48BF19A2-1ACE-4DC8-9AA7-B1C6798A5D08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Trading Signal Generation</a:t>
          </a:r>
          <a:endParaRPr lang="en-IN" sz="1400" b="1" dirty="0">
            <a:solidFill>
              <a:schemeClr val="bg1"/>
            </a:solidFill>
          </a:endParaRPr>
        </a:p>
      </dgm:t>
    </dgm:pt>
    <dgm:pt modelId="{4ACF7058-265B-4BAA-BEDB-C262AFA9CA2B}" type="parTrans" cxnId="{B2682867-706B-4E38-B754-E098C84E78D9}">
      <dgm:prSet/>
      <dgm:spPr/>
      <dgm:t>
        <a:bodyPr/>
        <a:lstStyle/>
        <a:p>
          <a:endParaRPr lang="en-IN"/>
        </a:p>
      </dgm:t>
    </dgm:pt>
    <dgm:pt modelId="{8C4D11B6-E7ED-440A-8014-2988A3C9E342}" type="sibTrans" cxnId="{B2682867-706B-4E38-B754-E098C84E78D9}">
      <dgm:prSet/>
      <dgm:spPr/>
      <dgm:t>
        <a:bodyPr/>
        <a:lstStyle/>
        <a:p>
          <a:endParaRPr lang="en-IN"/>
        </a:p>
      </dgm:t>
    </dgm:pt>
    <dgm:pt modelId="{57D1A6A6-5407-4FCF-B00B-6D2CE219F7AC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Logic behind buy/sell/neutral recommendations.</a:t>
          </a:r>
          <a:endParaRPr lang="en-IN" sz="1050" b="1" dirty="0"/>
        </a:p>
      </dgm:t>
    </dgm:pt>
    <dgm:pt modelId="{8CAC49FF-E867-42ED-BDA2-6A47914CE2C6}" type="parTrans" cxnId="{B8BF939B-5E17-4141-B4A5-BFA594D2D245}">
      <dgm:prSet/>
      <dgm:spPr/>
      <dgm:t>
        <a:bodyPr/>
        <a:lstStyle/>
        <a:p>
          <a:endParaRPr lang="en-IN"/>
        </a:p>
      </dgm:t>
    </dgm:pt>
    <dgm:pt modelId="{A997D471-22B2-4124-AFB9-3E75455D02C8}" type="sibTrans" cxnId="{B8BF939B-5E17-4141-B4A5-BFA594D2D245}">
      <dgm:prSet/>
      <dgm:spPr/>
      <dgm:t>
        <a:bodyPr/>
        <a:lstStyle/>
        <a:p>
          <a:endParaRPr lang="en-IN"/>
        </a:p>
      </dgm:t>
    </dgm:pt>
    <dgm:pt modelId="{A8062CE9-12BB-4313-B235-6E9202E15133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Report Creation &amp; Email Alerts</a:t>
          </a:r>
          <a:endParaRPr lang="en-IN" sz="1400" b="1" dirty="0">
            <a:solidFill>
              <a:schemeClr val="bg1"/>
            </a:solidFill>
          </a:endParaRPr>
        </a:p>
      </dgm:t>
    </dgm:pt>
    <dgm:pt modelId="{5798D25C-30F7-4F58-A46C-5103DBA7E105}" type="parTrans" cxnId="{CABDE9A3-F9A0-4B78-BE99-909D0040C537}">
      <dgm:prSet/>
      <dgm:spPr/>
      <dgm:t>
        <a:bodyPr/>
        <a:lstStyle/>
        <a:p>
          <a:endParaRPr lang="en-IN"/>
        </a:p>
      </dgm:t>
    </dgm:pt>
    <dgm:pt modelId="{68E21CA8-F86F-4974-A700-C65330108F4A}" type="sibTrans" cxnId="{CABDE9A3-F9A0-4B78-BE99-909D0040C537}">
      <dgm:prSet/>
      <dgm:spPr/>
      <dgm:t>
        <a:bodyPr/>
        <a:lstStyle/>
        <a:p>
          <a:endParaRPr lang="en-IN"/>
        </a:p>
      </dgm:t>
    </dgm:pt>
    <dgm:pt modelId="{566A4F6E-2881-4A57-A83E-CA87FF4BCADF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Report contents, benefits, and real-time delivery system.</a:t>
          </a:r>
          <a:endParaRPr lang="en-IN" sz="1050" b="1" dirty="0"/>
        </a:p>
      </dgm:t>
    </dgm:pt>
    <dgm:pt modelId="{ECD3B811-AB3A-4163-B617-B42819CAAE5C}" type="parTrans" cxnId="{0F3390FB-DA31-4656-9D2E-77BF21F48F47}">
      <dgm:prSet/>
      <dgm:spPr/>
      <dgm:t>
        <a:bodyPr/>
        <a:lstStyle/>
        <a:p>
          <a:endParaRPr lang="en-IN"/>
        </a:p>
      </dgm:t>
    </dgm:pt>
    <dgm:pt modelId="{71E89460-2B15-48AB-900E-0008CE56F178}" type="sibTrans" cxnId="{0F3390FB-DA31-4656-9D2E-77BF21F48F47}">
      <dgm:prSet/>
      <dgm:spPr/>
      <dgm:t>
        <a:bodyPr/>
        <a:lstStyle/>
        <a:p>
          <a:endParaRPr lang="en-IN"/>
        </a:p>
      </dgm:t>
    </dgm:pt>
    <dgm:pt modelId="{46270DFC-BA70-41E8-813D-EB530E499DC6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Challenges Encountered</a:t>
          </a:r>
          <a:endParaRPr lang="en-IN" sz="1400" b="1" dirty="0">
            <a:solidFill>
              <a:schemeClr val="bg1"/>
            </a:solidFill>
          </a:endParaRPr>
        </a:p>
      </dgm:t>
    </dgm:pt>
    <dgm:pt modelId="{8426FBF7-1D46-474F-91E8-A307CC40595F}" type="parTrans" cxnId="{AA65FC85-2748-48BF-BDBD-012DD18B8AB6}">
      <dgm:prSet/>
      <dgm:spPr/>
      <dgm:t>
        <a:bodyPr/>
        <a:lstStyle/>
        <a:p>
          <a:endParaRPr lang="en-IN"/>
        </a:p>
      </dgm:t>
    </dgm:pt>
    <dgm:pt modelId="{7BB4A714-60A0-46EF-A3A1-33912766F8F8}" type="sibTrans" cxnId="{AA65FC85-2748-48BF-BDBD-012DD18B8AB6}">
      <dgm:prSet/>
      <dgm:spPr/>
      <dgm:t>
        <a:bodyPr/>
        <a:lstStyle/>
        <a:p>
          <a:endParaRPr lang="en-IN"/>
        </a:p>
      </dgm:t>
    </dgm:pt>
    <dgm:pt modelId="{5B65F24E-9542-41F0-AC77-B22EA93AAAB7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API limits, noisy data, ticker filtering issues.</a:t>
          </a:r>
          <a:endParaRPr lang="en-IN" sz="1050" b="1" dirty="0"/>
        </a:p>
      </dgm:t>
    </dgm:pt>
    <dgm:pt modelId="{28C461CC-B4C5-4716-A808-BC9FCA89E306}" type="parTrans" cxnId="{F211C677-5037-4BEE-AF79-BC5A8B7A81A0}">
      <dgm:prSet/>
      <dgm:spPr/>
      <dgm:t>
        <a:bodyPr/>
        <a:lstStyle/>
        <a:p>
          <a:endParaRPr lang="en-IN"/>
        </a:p>
      </dgm:t>
    </dgm:pt>
    <dgm:pt modelId="{0E4CB4CB-246D-458C-B999-D6EB3138E7B0}" type="sibTrans" cxnId="{F211C677-5037-4BEE-AF79-BC5A8B7A81A0}">
      <dgm:prSet/>
      <dgm:spPr/>
      <dgm:t>
        <a:bodyPr/>
        <a:lstStyle/>
        <a:p>
          <a:endParaRPr lang="en-IN"/>
        </a:p>
      </dgm:t>
    </dgm:pt>
    <dgm:pt modelId="{50DCED66-98CC-43BD-9FF1-02F69A2AE9C4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Results Achieved</a:t>
          </a:r>
          <a:endParaRPr lang="en-IN" sz="1400" b="1" dirty="0">
            <a:solidFill>
              <a:schemeClr val="bg1"/>
            </a:solidFill>
          </a:endParaRPr>
        </a:p>
      </dgm:t>
    </dgm:pt>
    <dgm:pt modelId="{BDCE217A-4B2B-48BC-B962-10D451343E70}" type="parTrans" cxnId="{C35BF7AF-985F-44E6-898E-7BFD5C4F4E09}">
      <dgm:prSet/>
      <dgm:spPr/>
      <dgm:t>
        <a:bodyPr/>
        <a:lstStyle/>
        <a:p>
          <a:endParaRPr lang="en-IN"/>
        </a:p>
      </dgm:t>
    </dgm:pt>
    <dgm:pt modelId="{FD5C17DD-22E6-43B5-BD70-043C05504193}" type="sibTrans" cxnId="{C35BF7AF-985F-44E6-898E-7BFD5C4F4E09}">
      <dgm:prSet/>
      <dgm:spPr/>
      <dgm:t>
        <a:bodyPr/>
        <a:lstStyle/>
        <a:p>
          <a:endParaRPr lang="en-IN"/>
        </a:p>
      </dgm:t>
    </dgm:pt>
    <dgm:pt modelId="{2C73B0E3-E6FC-452A-8AD4-0B4ABA73FF22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What the model has successfully delivered.</a:t>
          </a:r>
          <a:endParaRPr lang="en-IN" sz="1050" b="1" dirty="0"/>
        </a:p>
      </dgm:t>
    </dgm:pt>
    <dgm:pt modelId="{5B45DFC9-07D2-41D1-92DF-772491DC4A12}" type="parTrans" cxnId="{8F6A796D-2F98-4D1E-9FB7-505619966CF7}">
      <dgm:prSet/>
      <dgm:spPr/>
      <dgm:t>
        <a:bodyPr/>
        <a:lstStyle/>
        <a:p>
          <a:endParaRPr lang="en-IN"/>
        </a:p>
      </dgm:t>
    </dgm:pt>
    <dgm:pt modelId="{646F98DB-4EF7-4E6B-AA74-188AFA02CB65}" type="sibTrans" cxnId="{8F6A796D-2F98-4D1E-9FB7-505619966CF7}">
      <dgm:prSet/>
      <dgm:spPr/>
      <dgm:t>
        <a:bodyPr/>
        <a:lstStyle/>
        <a:p>
          <a:endParaRPr lang="en-IN"/>
        </a:p>
      </dgm:t>
    </dgm:pt>
    <dgm:pt modelId="{7729B67A-69C6-4F9C-9FF3-D5A0F19AC153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Future Enhancements</a:t>
          </a:r>
          <a:endParaRPr lang="en-IN" sz="1400" b="1" dirty="0">
            <a:solidFill>
              <a:schemeClr val="bg1"/>
            </a:solidFill>
          </a:endParaRPr>
        </a:p>
      </dgm:t>
    </dgm:pt>
    <dgm:pt modelId="{B5C0F6BC-C5AB-43F3-A98F-29AC1F4AB834}" type="parTrans" cxnId="{6A9D17C7-CFBC-4BF6-82D3-388D0EC1850A}">
      <dgm:prSet/>
      <dgm:spPr/>
      <dgm:t>
        <a:bodyPr/>
        <a:lstStyle/>
        <a:p>
          <a:endParaRPr lang="en-IN"/>
        </a:p>
      </dgm:t>
    </dgm:pt>
    <dgm:pt modelId="{649F7DC3-E601-41D5-9D5F-459E17EBD225}" type="sibTrans" cxnId="{6A9D17C7-CFBC-4BF6-82D3-388D0EC1850A}">
      <dgm:prSet/>
      <dgm:spPr/>
      <dgm:t>
        <a:bodyPr/>
        <a:lstStyle/>
        <a:p>
          <a:endParaRPr lang="en-IN"/>
        </a:p>
      </dgm:t>
    </dgm:pt>
    <dgm:pt modelId="{A35A8985-71E1-42BB-97E6-AAC9DC0A8EFC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 err="1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FinBERT</a:t>
          </a:r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, dashboards, Telegram alerts, multilingual input.</a:t>
          </a:r>
          <a:endParaRPr lang="en-IN" sz="1050" b="1" dirty="0"/>
        </a:p>
      </dgm:t>
    </dgm:pt>
    <dgm:pt modelId="{6EFFE4C3-F9A1-44E6-AD31-E6581F30B1FB}" type="parTrans" cxnId="{342CD30B-A217-4C3B-941A-B5D2A160A2A8}">
      <dgm:prSet/>
      <dgm:spPr/>
      <dgm:t>
        <a:bodyPr/>
        <a:lstStyle/>
        <a:p>
          <a:endParaRPr lang="en-IN"/>
        </a:p>
      </dgm:t>
    </dgm:pt>
    <dgm:pt modelId="{B77525D0-A389-40AE-B6A2-2B84BCA7D82E}" type="sibTrans" cxnId="{342CD30B-A217-4C3B-941A-B5D2A160A2A8}">
      <dgm:prSet/>
      <dgm:spPr/>
      <dgm:t>
        <a:bodyPr/>
        <a:lstStyle/>
        <a:p>
          <a:endParaRPr lang="en-IN"/>
        </a:p>
      </dgm:t>
    </dgm:pt>
    <dgm:pt modelId="{1E090EAD-3528-4755-8277-CA255EFA4295}">
      <dgm:prSet phldrT="[Text]" custT="1"/>
      <dgm:spPr/>
      <dgm:t>
        <a:bodyPr/>
        <a:lstStyle/>
        <a:p>
          <a:r>
            <a:rPr kumimoji="0" lang="en-US" altLang="en-US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Conclusion</a:t>
          </a:r>
          <a:endParaRPr lang="en-IN" sz="1400" b="1" dirty="0">
            <a:solidFill>
              <a:schemeClr val="bg1"/>
            </a:solidFill>
          </a:endParaRPr>
        </a:p>
      </dgm:t>
    </dgm:pt>
    <dgm:pt modelId="{1B4A2C97-B09B-4C35-9C00-327B40F2A0D4}" type="parTrans" cxnId="{4334F3AF-E3CC-45CE-928D-8C595D6B1C18}">
      <dgm:prSet/>
      <dgm:spPr/>
      <dgm:t>
        <a:bodyPr/>
        <a:lstStyle/>
        <a:p>
          <a:endParaRPr lang="en-IN"/>
        </a:p>
      </dgm:t>
    </dgm:pt>
    <dgm:pt modelId="{126502A3-812E-446F-B436-F7A2E8001B3F}" type="sibTrans" cxnId="{4334F3AF-E3CC-45CE-928D-8C595D6B1C18}">
      <dgm:prSet/>
      <dgm:spPr/>
      <dgm:t>
        <a:bodyPr/>
        <a:lstStyle/>
        <a:p>
          <a:endParaRPr lang="en-IN"/>
        </a:p>
      </dgm:t>
    </dgm:pt>
    <dgm:pt modelId="{0A8EEE89-C957-4158-AE69-1AEF39591D6F}">
      <dgm:prSet phldrT="[Text]" custT="1"/>
      <dgm:spPr/>
      <dgm:t>
        <a:bodyPr/>
        <a:lstStyle/>
        <a:p>
          <a:r>
            <a: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Summary of system value and next steps.</a:t>
          </a:r>
          <a:endParaRPr lang="en-IN" sz="1050" b="1" dirty="0"/>
        </a:p>
      </dgm:t>
    </dgm:pt>
    <dgm:pt modelId="{DF374176-150C-4C26-9E13-DC957D471AD1}" type="parTrans" cxnId="{CEBE96A0-90C7-455F-97FD-6F4AEEC86825}">
      <dgm:prSet/>
      <dgm:spPr/>
      <dgm:t>
        <a:bodyPr/>
        <a:lstStyle/>
        <a:p>
          <a:endParaRPr lang="en-IN"/>
        </a:p>
      </dgm:t>
    </dgm:pt>
    <dgm:pt modelId="{888DDB13-4B12-439F-97F3-3CCE7E7DFBCC}" type="sibTrans" cxnId="{CEBE96A0-90C7-455F-97FD-6F4AEEC86825}">
      <dgm:prSet/>
      <dgm:spPr/>
      <dgm:t>
        <a:bodyPr/>
        <a:lstStyle/>
        <a:p>
          <a:endParaRPr lang="en-IN"/>
        </a:p>
      </dgm:t>
    </dgm:pt>
    <dgm:pt modelId="{F517916B-737C-4364-BB74-1B856A4E5C2A}" type="pres">
      <dgm:prSet presAssocID="{1C475783-10FC-4892-9ADF-9345233C9ED9}" presName="linear" presStyleCnt="0">
        <dgm:presLayoutVars>
          <dgm:animLvl val="lvl"/>
          <dgm:resizeHandles val="exact"/>
        </dgm:presLayoutVars>
      </dgm:prSet>
      <dgm:spPr/>
    </dgm:pt>
    <dgm:pt modelId="{D45E38CB-51FC-4F2A-B54D-02CD6F3265B1}" type="pres">
      <dgm:prSet presAssocID="{CAE66F18-E5AC-431A-B6BD-C2F232C917C5}" presName="parentText" presStyleLbl="node1" presStyleIdx="0" presStyleCnt="12">
        <dgm:presLayoutVars>
          <dgm:chMax val="0"/>
          <dgm:bulletEnabled val="1"/>
        </dgm:presLayoutVars>
      </dgm:prSet>
      <dgm:spPr/>
    </dgm:pt>
    <dgm:pt modelId="{F07AA57E-C161-490A-915B-77639703EA44}" type="pres">
      <dgm:prSet presAssocID="{CAE66F18-E5AC-431A-B6BD-C2F232C917C5}" presName="childText" presStyleLbl="revTx" presStyleIdx="0" presStyleCnt="12">
        <dgm:presLayoutVars>
          <dgm:bulletEnabled val="1"/>
        </dgm:presLayoutVars>
      </dgm:prSet>
      <dgm:spPr/>
    </dgm:pt>
    <dgm:pt modelId="{84490B3E-4BE2-417A-8F87-151247E8DCC1}" type="pres">
      <dgm:prSet presAssocID="{9CC22FBD-7154-4119-9FDA-57835CC759C5}" presName="parentText" presStyleLbl="node1" presStyleIdx="1" presStyleCnt="12">
        <dgm:presLayoutVars>
          <dgm:chMax val="0"/>
          <dgm:bulletEnabled val="1"/>
        </dgm:presLayoutVars>
      </dgm:prSet>
      <dgm:spPr/>
    </dgm:pt>
    <dgm:pt modelId="{D915DB9B-E580-48B4-B51E-2B2C56689DAD}" type="pres">
      <dgm:prSet presAssocID="{9CC22FBD-7154-4119-9FDA-57835CC759C5}" presName="childText" presStyleLbl="revTx" presStyleIdx="1" presStyleCnt="12">
        <dgm:presLayoutVars>
          <dgm:bulletEnabled val="1"/>
        </dgm:presLayoutVars>
      </dgm:prSet>
      <dgm:spPr/>
    </dgm:pt>
    <dgm:pt modelId="{8D850EA7-C82D-4CCF-8B4A-41BC0E0413D2}" type="pres">
      <dgm:prSet presAssocID="{042A0DE4-7E77-4E01-888F-B2BD9C64ED37}" presName="parentText" presStyleLbl="node1" presStyleIdx="2" presStyleCnt="12">
        <dgm:presLayoutVars>
          <dgm:chMax val="0"/>
          <dgm:bulletEnabled val="1"/>
        </dgm:presLayoutVars>
      </dgm:prSet>
      <dgm:spPr/>
    </dgm:pt>
    <dgm:pt modelId="{CCA1C77A-6F2F-4935-BF2C-DEF87BAA8D21}" type="pres">
      <dgm:prSet presAssocID="{042A0DE4-7E77-4E01-888F-B2BD9C64ED37}" presName="childText" presStyleLbl="revTx" presStyleIdx="2" presStyleCnt="12">
        <dgm:presLayoutVars>
          <dgm:bulletEnabled val="1"/>
        </dgm:presLayoutVars>
      </dgm:prSet>
      <dgm:spPr/>
    </dgm:pt>
    <dgm:pt modelId="{541CA9DA-E5EF-4590-9DDD-7E757EB0B6D9}" type="pres">
      <dgm:prSet presAssocID="{08BDF403-2F44-4112-97BF-C3C073B2C519}" presName="parentText" presStyleLbl="node1" presStyleIdx="3" presStyleCnt="12">
        <dgm:presLayoutVars>
          <dgm:chMax val="0"/>
          <dgm:bulletEnabled val="1"/>
        </dgm:presLayoutVars>
      </dgm:prSet>
      <dgm:spPr/>
    </dgm:pt>
    <dgm:pt modelId="{A96AAE7B-97D8-47DC-ABFB-5D91EF33E5EF}" type="pres">
      <dgm:prSet presAssocID="{08BDF403-2F44-4112-97BF-C3C073B2C519}" presName="childText" presStyleLbl="revTx" presStyleIdx="3" presStyleCnt="12">
        <dgm:presLayoutVars>
          <dgm:bulletEnabled val="1"/>
        </dgm:presLayoutVars>
      </dgm:prSet>
      <dgm:spPr/>
    </dgm:pt>
    <dgm:pt modelId="{4F1C0718-90ED-4B3F-A743-8E6081BEA659}" type="pres">
      <dgm:prSet presAssocID="{1FD764D1-1872-4646-B426-54D85F1DA902}" presName="parentText" presStyleLbl="node1" presStyleIdx="4" presStyleCnt="12">
        <dgm:presLayoutVars>
          <dgm:chMax val="0"/>
          <dgm:bulletEnabled val="1"/>
        </dgm:presLayoutVars>
      </dgm:prSet>
      <dgm:spPr/>
    </dgm:pt>
    <dgm:pt modelId="{D903B7D9-6232-40FD-BC6B-1CA6ED72D58E}" type="pres">
      <dgm:prSet presAssocID="{1FD764D1-1872-4646-B426-54D85F1DA902}" presName="childText" presStyleLbl="revTx" presStyleIdx="4" presStyleCnt="12">
        <dgm:presLayoutVars>
          <dgm:bulletEnabled val="1"/>
        </dgm:presLayoutVars>
      </dgm:prSet>
      <dgm:spPr/>
    </dgm:pt>
    <dgm:pt modelId="{7B0BD30B-1ED6-4FEE-8AE4-6FB5292003A6}" type="pres">
      <dgm:prSet presAssocID="{9CA3BD35-0A03-4F19-8168-033521769789}" presName="parentText" presStyleLbl="node1" presStyleIdx="5" presStyleCnt="12" custLinFactNeighborY="-21588">
        <dgm:presLayoutVars>
          <dgm:chMax val="0"/>
          <dgm:bulletEnabled val="1"/>
        </dgm:presLayoutVars>
      </dgm:prSet>
      <dgm:spPr/>
    </dgm:pt>
    <dgm:pt modelId="{DD2BE220-FDF7-4C10-AED5-FE8F9A8960A0}" type="pres">
      <dgm:prSet presAssocID="{9CA3BD35-0A03-4F19-8168-033521769789}" presName="childText" presStyleLbl="revTx" presStyleIdx="5" presStyleCnt="12">
        <dgm:presLayoutVars>
          <dgm:bulletEnabled val="1"/>
        </dgm:presLayoutVars>
      </dgm:prSet>
      <dgm:spPr/>
    </dgm:pt>
    <dgm:pt modelId="{C4A750CA-9C6A-44B9-B81D-8A2848B88F46}" type="pres">
      <dgm:prSet presAssocID="{48BF19A2-1ACE-4DC8-9AA7-B1C6798A5D08}" presName="parentText" presStyleLbl="node1" presStyleIdx="6" presStyleCnt="12">
        <dgm:presLayoutVars>
          <dgm:chMax val="0"/>
          <dgm:bulletEnabled val="1"/>
        </dgm:presLayoutVars>
      </dgm:prSet>
      <dgm:spPr/>
    </dgm:pt>
    <dgm:pt modelId="{138F108B-48F4-4634-8724-4FEC3DE7B7C3}" type="pres">
      <dgm:prSet presAssocID="{48BF19A2-1ACE-4DC8-9AA7-B1C6798A5D08}" presName="childText" presStyleLbl="revTx" presStyleIdx="6" presStyleCnt="12">
        <dgm:presLayoutVars>
          <dgm:bulletEnabled val="1"/>
        </dgm:presLayoutVars>
      </dgm:prSet>
      <dgm:spPr/>
    </dgm:pt>
    <dgm:pt modelId="{8217F9CC-E9D5-4CBD-B07C-BCCB384601A1}" type="pres">
      <dgm:prSet presAssocID="{A8062CE9-12BB-4313-B235-6E9202E15133}" presName="parentText" presStyleLbl="node1" presStyleIdx="7" presStyleCnt="12">
        <dgm:presLayoutVars>
          <dgm:chMax val="0"/>
          <dgm:bulletEnabled val="1"/>
        </dgm:presLayoutVars>
      </dgm:prSet>
      <dgm:spPr/>
    </dgm:pt>
    <dgm:pt modelId="{E0D92712-AB3F-4CD8-8363-C5CE5C0DB0CA}" type="pres">
      <dgm:prSet presAssocID="{A8062CE9-12BB-4313-B235-6E9202E15133}" presName="childText" presStyleLbl="revTx" presStyleIdx="7" presStyleCnt="12">
        <dgm:presLayoutVars>
          <dgm:bulletEnabled val="1"/>
        </dgm:presLayoutVars>
      </dgm:prSet>
      <dgm:spPr/>
    </dgm:pt>
    <dgm:pt modelId="{EA6028C8-B65E-4EDA-B54E-67BEF15DB61D}" type="pres">
      <dgm:prSet presAssocID="{46270DFC-BA70-41E8-813D-EB530E499DC6}" presName="parentText" presStyleLbl="node1" presStyleIdx="8" presStyleCnt="12">
        <dgm:presLayoutVars>
          <dgm:chMax val="0"/>
          <dgm:bulletEnabled val="1"/>
        </dgm:presLayoutVars>
      </dgm:prSet>
      <dgm:spPr/>
    </dgm:pt>
    <dgm:pt modelId="{354F234E-D377-4C23-B04B-AE47D737FAAC}" type="pres">
      <dgm:prSet presAssocID="{46270DFC-BA70-41E8-813D-EB530E499DC6}" presName="childText" presStyleLbl="revTx" presStyleIdx="8" presStyleCnt="12">
        <dgm:presLayoutVars>
          <dgm:bulletEnabled val="1"/>
        </dgm:presLayoutVars>
      </dgm:prSet>
      <dgm:spPr/>
    </dgm:pt>
    <dgm:pt modelId="{BBFF6415-74EB-4978-BEEF-98370019AC13}" type="pres">
      <dgm:prSet presAssocID="{50DCED66-98CC-43BD-9FF1-02F69A2AE9C4}" presName="parentText" presStyleLbl="node1" presStyleIdx="9" presStyleCnt="12">
        <dgm:presLayoutVars>
          <dgm:chMax val="0"/>
          <dgm:bulletEnabled val="1"/>
        </dgm:presLayoutVars>
      </dgm:prSet>
      <dgm:spPr/>
    </dgm:pt>
    <dgm:pt modelId="{1DDCF83F-3C27-4417-A1EB-144617D26DD8}" type="pres">
      <dgm:prSet presAssocID="{50DCED66-98CC-43BD-9FF1-02F69A2AE9C4}" presName="childText" presStyleLbl="revTx" presStyleIdx="9" presStyleCnt="12">
        <dgm:presLayoutVars>
          <dgm:bulletEnabled val="1"/>
        </dgm:presLayoutVars>
      </dgm:prSet>
      <dgm:spPr/>
    </dgm:pt>
    <dgm:pt modelId="{337DCC29-8572-4E1C-9D66-123B7477C2BC}" type="pres">
      <dgm:prSet presAssocID="{7729B67A-69C6-4F9C-9FF3-D5A0F19AC153}" presName="parentText" presStyleLbl="node1" presStyleIdx="10" presStyleCnt="12">
        <dgm:presLayoutVars>
          <dgm:chMax val="0"/>
          <dgm:bulletEnabled val="1"/>
        </dgm:presLayoutVars>
      </dgm:prSet>
      <dgm:spPr/>
    </dgm:pt>
    <dgm:pt modelId="{EBA6A103-B481-4242-BE40-70ADDC7BADCF}" type="pres">
      <dgm:prSet presAssocID="{7729B67A-69C6-4F9C-9FF3-D5A0F19AC153}" presName="childText" presStyleLbl="revTx" presStyleIdx="10" presStyleCnt="12">
        <dgm:presLayoutVars>
          <dgm:bulletEnabled val="1"/>
        </dgm:presLayoutVars>
      </dgm:prSet>
      <dgm:spPr/>
    </dgm:pt>
    <dgm:pt modelId="{12EB4EB8-CCAC-43EC-AD56-DF85AD337BB7}" type="pres">
      <dgm:prSet presAssocID="{1E090EAD-3528-4755-8277-CA255EFA4295}" presName="parentText" presStyleLbl="node1" presStyleIdx="11" presStyleCnt="12">
        <dgm:presLayoutVars>
          <dgm:chMax val="0"/>
          <dgm:bulletEnabled val="1"/>
        </dgm:presLayoutVars>
      </dgm:prSet>
      <dgm:spPr/>
    </dgm:pt>
    <dgm:pt modelId="{924C0F06-54D0-4554-892E-B7F319CFBCFA}" type="pres">
      <dgm:prSet presAssocID="{1E090EAD-3528-4755-8277-CA255EFA4295}" presName="childText" presStyleLbl="revTx" presStyleIdx="11" presStyleCnt="12">
        <dgm:presLayoutVars>
          <dgm:bulletEnabled val="1"/>
        </dgm:presLayoutVars>
      </dgm:prSet>
      <dgm:spPr/>
    </dgm:pt>
  </dgm:ptLst>
  <dgm:cxnLst>
    <dgm:cxn modelId="{342CD30B-A217-4C3B-941A-B5D2A160A2A8}" srcId="{7729B67A-69C6-4F9C-9FF3-D5A0F19AC153}" destId="{A35A8985-71E1-42BB-97E6-AAC9DC0A8EFC}" srcOrd="0" destOrd="0" parTransId="{6EFFE4C3-F9A1-44E6-AD31-E6581F30B1FB}" sibTransId="{B77525D0-A389-40AE-B6A2-2B84BCA7D82E}"/>
    <dgm:cxn modelId="{D41E6113-D2A8-4A5B-AB97-C0755736C4CC}" type="presOf" srcId="{9CC22FBD-7154-4119-9FDA-57835CC759C5}" destId="{84490B3E-4BE2-417A-8F87-151247E8DCC1}" srcOrd="0" destOrd="0" presId="urn:microsoft.com/office/officeart/2005/8/layout/vList2"/>
    <dgm:cxn modelId="{727D8F14-0381-49FD-9672-62984DA1C434}" type="presOf" srcId="{08BDF403-2F44-4112-97BF-C3C073B2C519}" destId="{541CA9DA-E5EF-4590-9DDD-7E757EB0B6D9}" srcOrd="0" destOrd="0" presId="urn:microsoft.com/office/officeart/2005/8/layout/vList2"/>
    <dgm:cxn modelId="{B5061418-F76A-45E4-840D-A646F1364AFF}" type="presOf" srcId="{739F4707-376B-4836-A897-9056514FE146}" destId="{A96AAE7B-97D8-47DC-ABFB-5D91EF33E5EF}" srcOrd="0" destOrd="0" presId="urn:microsoft.com/office/officeart/2005/8/layout/vList2"/>
    <dgm:cxn modelId="{82ABE319-21B8-4BEE-B431-8894B5A9C260}" srcId="{9CA3BD35-0A03-4F19-8168-033521769789}" destId="{CF785FAF-090D-4030-8F40-BE166876F454}" srcOrd="0" destOrd="0" parTransId="{DD20AF1B-E95B-401D-965B-22695E41EC08}" sibTransId="{357E686B-E3E9-4CB7-978B-AAE93BA69185}"/>
    <dgm:cxn modelId="{8A8E1F1B-01AA-44A4-ABB9-49BA82B5794B}" srcId="{1C475783-10FC-4892-9ADF-9345233C9ED9}" destId="{CAE66F18-E5AC-431A-B6BD-C2F232C917C5}" srcOrd="0" destOrd="0" parTransId="{EEDC891A-EB7C-4D37-9A39-FB1E451E635D}" sibTransId="{7C09C17E-D5B2-4D79-AD04-81AD4D750704}"/>
    <dgm:cxn modelId="{52C4CE1D-B0DA-4A37-997E-23A821B2FCD7}" type="presOf" srcId="{46270DFC-BA70-41E8-813D-EB530E499DC6}" destId="{EA6028C8-B65E-4EDA-B54E-67BEF15DB61D}" srcOrd="0" destOrd="0" presId="urn:microsoft.com/office/officeart/2005/8/layout/vList2"/>
    <dgm:cxn modelId="{530DDB21-936D-4BD7-8AA1-41314B28CC5A}" type="presOf" srcId="{D17DCF45-A6AC-4C47-AA77-158BE492DBD0}" destId="{D903B7D9-6232-40FD-BC6B-1CA6ED72D58E}" srcOrd="0" destOrd="0" presId="urn:microsoft.com/office/officeart/2005/8/layout/vList2"/>
    <dgm:cxn modelId="{720E5F2B-772F-4856-9B3E-DB4FBB7CE28A}" srcId="{1FD764D1-1872-4646-B426-54D85F1DA902}" destId="{D17DCF45-A6AC-4C47-AA77-158BE492DBD0}" srcOrd="0" destOrd="0" parTransId="{0E780627-96B2-4B3C-B9AF-D17C2D6F0422}" sibTransId="{5340530F-8BD0-4BC5-9EEB-2CB3D127BEF2}"/>
    <dgm:cxn modelId="{3696702C-2A1F-4116-B89D-072981F80B80}" type="presOf" srcId="{1C475783-10FC-4892-9ADF-9345233C9ED9}" destId="{F517916B-737C-4364-BB74-1B856A4E5C2A}" srcOrd="0" destOrd="0" presId="urn:microsoft.com/office/officeart/2005/8/layout/vList2"/>
    <dgm:cxn modelId="{57EC4132-0F5A-4A15-9440-E22735642130}" srcId="{1C475783-10FC-4892-9ADF-9345233C9ED9}" destId="{08BDF403-2F44-4112-97BF-C3C073B2C519}" srcOrd="3" destOrd="0" parTransId="{7574F771-4F92-4188-BB08-6E80ECE6DD0A}" sibTransId="{B9B3CCCA-BE9E-4511-B015-48F6326D2C92}"/>
    <dgm:cxn modelId="{64D09233-5096-466F-BEF4-C13F17B27290}" type="presOf" srcId="{CAE66F18-E5AC-431A-B6BD-C2F232C917C5}" destId="{D45E38CB-51FC-4F2A-B54D-02CD6F3265B1}" srcOrd="0" destOrd="0" presId="urn:microsoft.com/office/officeart/2005/8/layout/vList2"/>
    <dgm:cxn modelId="{DF0A1535-F4CF-4503-987A-F1CF91481F8C}" srcId="{1C475783-10FC-4892-9ADF-9345233C9ED9}" destId="{9CC22FBD-7154-4119-9FDA-57835CC759C5}" srcOrd="1" destOrd="0" parTransId="{3C3A8E69-AEEC-410E-A212-3CBE8454B647}" sibTransId="{4FD120F5-D51C-4A93-918B-E26150F84E49}"/>
    <dgm:cxn modelId="{5884903E-8226-47FB-B984-6722EADD3CAD}" type="presOf" srcId="{1E090EAD-3528-4755-8277-CA255EFA4295}" destId="{12EB4EB8-CCAC-43EC-AD56-DF85AD337BB7}" srcOrd="0" destOrd="0" presId="urn:microsoft.com/office/officeart/2005/8/layout/vList2"/>
    <dgm:cxn modelId="{F1160D40-9D76-4895-8E76-3C9EC73371B0}" type="presOf" srcId="{0A8EEE89-C957-4158-AE69-1AEF39591D6F}" destId="{924C0F06-54D0-4554-892E-B7F319CFBCFA}" srcOrd="0" destOrd="0" presId="urn:microsoft.com/office/officeart/2005/8/layout/vList2"/>
    <dgm:cxn modelId="{849F2841-8ED5-4E7E-875F-A2976E0D1558}" srcId="{042A0DE4-7E77-4E01-888F-B2BD9C64ED37}" destId="{98484346-0F4F-4977-A1F1-CDCEC621A993}" srcOrd="0" destOrd="0" parTransId="{5E093299-A16F-4F4A-9048-961AC2CAE11E}" sibTransId="{EF68F571-2DA2-42A6-94A7-D993B5436D99}"/>
    <dgm:cxn modelId="{68CC2363-92EC-4E26-95D1-00A25491141D}" type="presOf" srcId="{042A0DE4-7E77-4E01-888F-B2BD9C64ED37}" destId="{8D850EA7-C82D-4CCF-8B4A-41BC0E0413D2}" srcOrd="0" destOrd="0" presId="urn:microsoft.com/office/officeart/2005/8/layout/vList2"/>
    <dgm:cxn modelId="{B2682867-706B-4E38-B754-E098C84E78D9}" srcId="{1C475783-10FC-4892-9ADF-9345233C9ED9}" destId="{48BF19A2-1ACE-4DC8-9AA7-B1C6798A5D08}" srcOrd="6" destOrd="0" parTransId="{4ACF7058-265B-4BAA-BEDB-C262AFA9CA2B}" sibTransId="{8C4D11B6-E7ED-440A-8014-2988A3C9E342}"/>
    <dgm:cxn modelId="{8F6A796D-2F98-4D1E-9FB7-505619966CF7}" srcId="{50DCED66-98CC-43BD-9FF1-02F69A2AE9C4}" destId="{2C73B0E3-E6FC-452A-8AD4-0B4ABA73FF22}" srcOrd="0" destOrd="0" parTransId="{5B45DFC9-07D2-41D1-92DF-772491DC4A12}" sibTransId="{646F98DB-4EF7-4E6B-AA74-188AFA02CB65}"/>
    <dgm:cxn modelId="{28E3CF75-599C-4046-80AE-0944F1007938}" srcId="{9CC22FBD-7154-4119-9FDA-57835CC759C5}" destId="{F83C724C-CD80-4D0D-96F6-74DF4AA19793}" srcOrd="0" destOrd="0" parTransId="{9A42FCB9-4D80-4F28-83F5-0900018DE9DC}" sibTransId="{FCDADAFA-A772-45E4-8E48-1D7040CC1E07}"/>
    <dgm:cxn modelId="{D0818D57-D14A-44C2-9ED5-2DE30E9425D8}" type="presOf" srcId="{9CA3BD35-0A03-4F19-8168-033521769789}" destId="{7B0BD30B-1ED6-4FEE-8AE4-6FB5292003A6}" srcOrd="0" destOrd="0" presId="urn:microsoft.com/office/officeart/2005/8/layout/vList2"/>
    <dgm:cxn modelId="{F211C677-5037-4BEE-AF79-BC5A8B7A81A0}" srcId="{46270DFC-BA70-41E8-813D-EB530E499DC6}" destId="{5B65F24E-9542-41F0-AC77-B22EA93AAAB7}" srcOrd="0" destOrd="0" parTransId="{28C461CC-B4C5-4716-A808-BC9FCA89E306}" sibTransId="{0E4CB4CB-246D-458C-B999-D6EB3138E7B0}"/>
    <dgm:cxn modelId="{C5DDE15A-62AA-44FE-AB77-8A9963BFA8D3}" type="presOf" srcId="{57D1A6A6-5407-4FCF-B00B-6D2CE219F7AC}" destId="{138F108B-48F4-4634-8724-4FEC3DE7B7C3}" srcOrd="0" destOrd="0" presId="urn:microsoft.com/office/officeart/2005/8/layout/vList2"/>
    <dgm:cxn modelId="{ABDD567B-0142-49A2-AA65-0D0B14EDCE6D}" srcId="{1C475783-10FC-4892-9ADF-9345233C9ED9}" destId="{1FD764D1-1872-4646-B426-54D85F1DA902}" srcOrd="4" destOrd="0" parTransId="{840ACB25-4E44-46BB-A0E4-3715ED4681EE}" sibTransId="{2617335D-D9C4-4F46-883C-D29AC7E013B4}"/>
    <dgm:cxn modelId="{AA65FC85-2748-48BF-BDBD-012DD18B8AB6}" srcId="{1C475783-10FC-4892-9ADF-9345233C9ED9}" destId="{46270DFC-BA70-41E8-813D-EB530E499DC6}" srcOrd="8" destOrd="0" parTransId="{8426FBF7-1D46-474F-91E8-A307CC40595F}" sibTransId="{7BB4A714-60A0-46EF-A3A1-33912766F8F8}"/>
    <dgm:cxn modelId="{3A242891-233A-4E1C-9773-54E546C2D9E3}" type="presOf" srcId="{50DCED66-98CC-43BD-9FF1-02F69A2AE9C4}" destId="{BBFF6415-74EB-4978-BEEF-98370019AC13}" srcOrd="0" destOrd="0" presId="urn:microsoft.com/office/officeart/2005/8/layout/vList2"/>
    <dgm:cxn modelId="{B8BF939B-5E17-4141-B4A5-BFA594D2D245}" srcId="{48BF19A2-1ACE-4DC8-9AA7-B1C6798A5D08}" destId="{57D1A6A6-5407-4FCF-B00B-6D2CE219F7AC}" srcOrd="0" destOrd="0" parTransId="{8CAC49FF-E867-42ED-BDA2-6A47914CE2C6}" sibTransId="{A997D471-22B2-4124-AFB9-3E75455D02C8}"/>
    <dgm:cxn modelId="{CEBE96A0-90C7-455F-97FD-6F4AEEC86825}" srcId="{1E090EAD-3528-4755-8277-CA255EFA4295}" destId="{0A8EEE89-C957-4158-AE69-1AEF39591D6F}" srcOrd="0" destOrd="0" parTransId="{DF374176-150C-4C26-9E13-DC957D471AD1}" sibTransId="{888DDB13-4B12-439F-97F3-3CCE7E7DFBCC}"/>
    <dgm:cxn modelId="{F011E1A0-3BFF-42B9-B763-D92392E6D20E}" type="presOf" srcId="{F83C724C-CD80-4D0D-96F6-74DF4AA19793}" destId="{D915DB9B-E580-48B4-B51E-2B2C56689DAD}" srcOrd="0" destOrd="0" presId="urn:microsoft.com/office/officeart/2005/8/layout/vList2"/>
    <dgm:cxn modelId="{CABDE9A3-F9A0-4B78-BE99-909D0040C537}" srcId="{1C475783-10FC-4892-9ADF-9345233C9ED9}" destId="{A8062CE9-12BB-4313-B235-6E9202E15133}" srcOrd="7" destOrd="0" parTransId="{5798D25C-30F7-4F58-A46C-5103DBA7E105}" sibTransId="{68E21CA8-F86F-4974-A700-C65330108F4A}"/>
    <dgm:cxn modelId="{EE0284A7-C5C6-4BD9-9F74-7A5541D7F270}" type="presOf" srcId="{566A4F6E-2881-4A57-A83E-CA87FF4BCADF}" destId="{E0D92712-AB3F-4CD8-8363-C5CE5C0DB0CA}" srcOrd="0" destOrd="0" presId="urn:microsoft.com/office/officeart/2005/8/layout/vList2"/>
    <dgm:cxn modelId="{77FA1AAB-CC95-4955-BDF2-2144315DA210}" type="presOf" srcId="{A35A8985-71E1-42BB-97E6-AAC9DC0A8EFC}" destId="{EBA6A103-B481-4242-BE40-70ADDC7BADCF}" srcOrd="0" destOrd="0" presId="urn:microsoft.com/office/officeart/2005/8/layout/vList2"/>
    <dgm:cxn modelId="{97B8AAAD-2D64-4FA0-B3A5-71965E0C1030}" type="presOf" srcId="{CF785FAF-090D-4030-8F40-BE166876F454}" destId="{DD2BE220-FDF7-4C10-AED5-FE8F9A8960A0}" srcOrd="0" destOrd="0" presId="urn:microsoft.com/office/officeart/2005/8/layout/vList2"/>
    <dgm:cxn modelId="{4334F3AF-E3CC-45CE-928D-8C595D6B1C18}" srcId="{1C475783-10FC-4892-9ADF-9345233C9ED9}" destId="{1E090EAD-3528-4755-8277-CA255EFA4295}" srcOrd="11" destOrd="0" parTransId="{1B4A2C97-B09B-4C35-9C00-327B40F2A0D4}" sibTransId="{126502A3-812E-446F-B436-F7A2E8001B3F}"/>
    <dgm:cxn modelId="{C35BF7AF-985F-44E6-898E-7BFD5C4F4E09}" srcId="{1C475783-10FC-4892-9ADF-9345233C9ED9}" destId="{50DCED66-98CC-43BD-9FF1-02F69A2AE9C4}" srcOrd="9" destOrd="0" parTransId="{BDCE217A-4B2B-48BC-B962-10D451343E70}" sibTransId="{FD5C17DD-22E6-43B5-BD70-043C05504193}"/>
    <dgm:cxn modelId="{68461CB5-A0B0-4BA2-81CA-8D9DA1034CBD}" type="presOf" srcId="{98484346-0F4F-4977-A1F1-CDCEC621A993}" destId="{CCA1C77A-6F2F-4935-BF2C-DEF87BAA8D21}" srcOrd="0" destOrd="0" presId="urn:microsoft.com/office/officeart/2005/8/layout/vList2"/>
    <dgm:cxn modelId="{BC908FC0-F584-4590-BFC4-D78DA0C211B1}" srcId="{CAE66F18-E5AC-431A-B6BD-C2F232C917C5}" destId="{988F02F1-A6AE-4D3F-99C6-239D4F4F878F}" srcOrd="0" destOrd="0" parTransId="{67E02ECF-49D4-4F84-9EE7-58E207C40A29}" sibTransId="{6CB65B97-DFAD-4BFE-9D8D-8110744BC7D9}"/>
    <dgm:cxn modelId="{6A9D17C7-CFBC-4BF6-82D3-388D0EC1850A}" srcId="{1C475783-10FC-4892-9ADF-9345233C9ED9}" destId="{7729B67A-69C6-4F9C-9FF3-D5A0F19AC153}" srcOrd="10" destOrd="0" parTransId="{B5C0F6BC-C5AB-43F3-A98F-29AC1F4AB834}" sibTransId="{649F7DC3-E601-41D5-9D5F-459E17EBD225}"/>
    <dgm:cxn modelId="{9BD2E7C7-20D5-4DCB-9415-A179B41F504E}" type="presOf" srcId="{48BF19A2-1ACE-4DC8-9AA7-B1C6798A5D08}" destId="{C4A750CA-9C6A-44B9-B81D-8A2848B88F46}" srcOrd="0" destOrd="0" presId="urn:microsoft.com/office/officeart/2005/8/layout/vList2"/>
    <dgm:cxn modelId="{467B05CA-8B61-4E01-B461-99743C8279CE}" type="presOf" srcId="{2C73B0E3-E6FC-452A-8AD4-0B4ABA73FF22}" destId="{1DDCF83F-3C27-4417-A1EB-144617D26DD8}" srcOrd="0" destOrd="0" presId="urn:microsoft.com/office/officeart/2005/8/layout/vList2"/>
    <dgm:cxn modelId="{1B4DF4CA-8641-4FD4-9CE4-3A3133FA23B8}" type="presOf" srcId="{988F02F1-A6AE-4D3F-99C6-239D4F4F878F}" destId="{F07AA57E-C161-490A-915B-77639703EA44}" srcOrd="0" destOrd="0" presId="urn:microsoft.com/office/officeart/2005/8/layout/vList2"/>
    <dgm:cxn modelId="{229856CC-2053-4481-A854-0EEA3D6149A8}" srcId="{08BDF403-2F44-4112-97BF-C3C073B2C519}" destId="{739F4707-376B-4836-A897-9056514FE146}" srcOrd="0" destOrd="0" parTransId="{2B77DADD-5056-423C-9BC6-270C5845E0E2}" sibTransId="{3026479C-71FC-4323-8C27-0CFCE485CD2C}"/>
    <dgm:cxn modelId="{62F3A0CC-72A3-4FC1-A73A-2D8DE7393E5D}" type="presOf" srcId="{7729B67A-69C6-4F9C-9FF3-D5A0F19AC153}" destId="{337DCC29-8572-4E1C-9D66-123B7477C2BC}" srcOrd="0" destOrd="0" presId="urn:microsoft.com/office/officeart/2005/8/layout/vList2"/>
    <dgm:cxn modelId="{E3447ACE-35E1-4778-830A-385985291CC2}" type="presOf" srcId="{1FD764D1-1872-4646-B426-54D85F1DA902}" destId="{4F1C0718-90ED-4B3F-A743-8E6081BEA659}" srcOrd="0" destOrd="0" presId="urn:microsoft.com/office/officeart/2005/8/layout/vList2"/>
    <dgm:cxn modelId="{7419DAD0-4DB3-47DA-8B7C-7B1508AD5165}" type="presOf" srcId="{A8062CE9-12BB-4313-B235-6E9202E15133}" destId="{8217F9CC-E9D5-4CBD-B07C-BCCB384601A1}" srcOrd="0" destOrd="0" presId="urn:microsoft.com/office/officeart/2005/8/layout/vList2"/>
    <dgm:cxn modelId="{9A7577D4-5FFE-438B-A20E-9EB978FBDFA2}" srcId="{1C475783-10FC-4892-9ADF-9345233C9ED9}" destId="{042A0DE4-7E77-4E01-888F-B2BD9C64ED37}" srcOrd="2" destOrd="0" parTransId="{1E4FA506-6686-4015-A985-4E2C3D7A5652}" sibTransId="{4B9DADAD-2267-4909-AE8A-3EBDF78C4EB3}"/>
    <dgm:cxn modelId="{D26609EE-7542-4576-81C6-C998B861CBDC}" srcId="{1C475783-10FC-4892-9ADF-9345233C9ED9}" destId="{9CA3BD35-0A03-4F19-8168-033521769789}" srcOrd="5" destOrd="0" parTransId="{DF0B742A-60E2-4999-B5DA-227FE210CBBD}" sibTransId="{A3D7D3ED-871B-442C-B496-6922A9E3A014}"/>
    <dgm:cxn modelId="{E75A22EF-5171-41D0-B3A1-642044921D49}" type="presOf" srcId="{5B65F24E-9542-41F0-AC77-B22EA93AAAB7}" destId="{354F234E-D377-4C23-B04B-AE47D737FAAC}" srcOrd="0" destOrd="0" presId="urn:microsoft.com/office/officeart/2005/8/layout/vList2"/>
    <dgm:cxn modelId="{0F3390FB-DA31-4656-9D2E-77BF21F48F47}" srcId="{A8062CE9-12BB-4313-B235-6E9202E15133}" destId="{566A4F6E-2881-4A57-A83E-CA87FF4BCADF}" srcOrd="0" destOrd="0" parTransId="{ECD3B811-AB3A-4163-B617-B42819CAAE5C}" sibTransId="{71E89460-2B15-48AB-900E-0008CE56F178}"/>
    <dgm:cxn modelId="{035DC704-FBA7-43FF-A23B-490C639F5480}" type="presParOf" srcId="{F517916B-737C-4364-BB74-1B856A4E5C2A}" destId="{D45E38CB-51FC-4F2A-B54D-02CD6F3265B1}" srcOrd="0" destOrd="0" presId="urn:microsoft.com/office/officeart/2005/8/layout/vList2"/>
    <dgm:cxn modelId="{B31B4C84-91F7-4D0B-9777-77B366F0C546}" type="presParOf" srcId="{F517916B-737C-4364-BB74-1B856A4E5C2A}" destId="{F07AA57E-C161-490A-915B-77639703EA44}" srcOrd="1" destOrd="0" presId="urn:microsoft.com/office/officeart/2005/8/layout/vList2"/>
    <dgm:cxn modelId="{56A2D968-DD4A-48D4-B773-986170F6FEDA}" type="presParOf" srcId="{F517916B-737C-4364-BB74-1B856A4E5C2A}" destId="{84490B3E-4BE2-417A-8F87-151247E8DCC1}" srcOrd="2" destOrd="0" presId="urn:microsoft.com/office/officeart/2005/8/layout/vList2"/>
    <dgm:cxn modelId="{B11CC23A-1BF7-4420-9A9F-F3993B9BC88C}" type="presParOf" srcId="{F517916B-737C-4364-BB74-1B856A4E5C2A}" destId="{D915DB9B-E580-48B4-B51E-2B2C56689DAD}" srcOrd="3" destOrd="0" presId="urn:microsoft.com/office/officeart/2005/8/layout/vList2"/>
    <dgm:cxn modelId="{484F7A0B-14F6-4841-ACE5-7D3B8FC1FE2B}" type="presParOf" srcId="{F517916B-737C-4364-BB74-1B856A4E5C2A}" destId="{8D850EA7-C82D-4CCF-8B4A-41BC0E0413D2}" srcOrd="4" destOrd="0" presId="urn:microsoft.com/office/officeart/2005/8/layout/vList2"/>
    <dgm:cxn modelId="{E03FEEA8-68E9-4563-B764-BC56DE37A6F0}" type="presParOf" srcId="{F517916B-737C-4364-BB74-1B856A4E5C2A}" destId="{CCA1C77A-6F2F-4935-BF2C-DEF87BAA8D21}" srcOrd="5" destOrd="0" presId="urn:microsoft.com/office/officeart/2005/8/layout/vList2"/>
    <dgm:cxn modelId="{76806935-E6F2-48A1-A2D6-911C047E8CE9}" type="presParOf" srcId="{F517916B-737C-4364-BB74-1B856A4E5C2A}" destId="{541CA9DA-E5EF-4590-9DDD-7E757EB0B6D9}" srcOrd="6" destOrd="0" presId="urn:microsoft.com/office/officeart/2005/8/layout/vList2"/>
    <dgm:cxn modelId="{EF387FDE-D3A9-490F-BB25-8E31AFD70907}" type="presParOf" srcId="{F517916B-737C-4364-BB74-1B856A4E5C2A}" destId="{A96AAE7B-97D8-47DC-ABFB-5D91EF33E5EF}" srcOrd="7" destOrd="0" presId="urn:microsoft.com/office/officeart/2005/8/layout/vList2"/>
    <dgm:cxn modelId="{A996970D-36E0-4DBF-8C35-833F2D5A5755}" type="presParOf" srcId="{F517916B-737C-4364-BB74-1B856A4E5C2A}" destId="{4F1C0718-90ED-4B3F-A743-8E6081BEA659}" srcOrd="8" destOrd="0" presId="urn:microsoft.com/office/officeart/2005/8/layout/vList2"/>
    <dgm:cxn modelId="{CFE36E49-417D-42FD-8F5A-86B0AF698671}" type="presParOf" srcId="{F517916B-737C-4364-BB74-1B856A4E5C2A}" destId="{D903B7D9-6232-40FD-BC6B-1CA6ED72D58E}" srcOrd="9" destOrd="0" presId="urn:microsoft.com/office/officeart/2005/8/layout/vList2"/>
    <dgm:cxn modelId="{C86E3119-A854-4F3C-80CD-2801FF896863}" type="presParOf" srcId="{F517916B-737C-4364-BB74-1B856A4E5C2A}" destId="{7B0BD30B-1ED6-4FEE-8AE4-6FB5292003A6}" srcOrd="10" destOrd="0" presId="urn:microsoft.com/office/officeart/2005/8/layout/vList2"/>
    <dgm:cxn modelId="{C562A3B3-5D96-4464-A155-7D8A98FB3CFF}" type="presParOf" srcId="{F517916B-737C-4364-BB74-1B856A4E5C2A}" destId="{DD2BE220-FDF7-4C10-AED5-FE8F9A8960A0}" srcOrd="11" destOrd="0" presId="urn:microsoft.com/office/officeart/2005/8/layout/vList2"/>
    <dgm:cxn modelId="{0AC7F31E-2CFC-4D3F-A208-1C4C54F8F133}" type="presParOf" srcId="{F517916B-737C-4364-BB74-1B856A4E5C2A}" destId="{C4A750CA-9C6A-44B9-B81D-8A2848B88F46}" srcOrd="12" destOrd="0" presId="urn:microsoft.com/office/officeart/2005/8/layout/vList2"/>
    <dgm:cxn modelId="{D461DA21-1D8F-4A7F-87EF-9E7E57584D11}" type="presParOf" srcId="{F517916B-737C-4364-BB74-1B856A4E5C2A}" destId="{138F108B-48F4-4634-8724-4FEC3DE7B7C3}" srcOrd="13" destOrd="0" presId="urn:microsoft.com/office/officeart/2005/8/layout/vList2"/>
    <dgm:cxn modelId="{66675616-4154-4EC1-9094-FEB8533B512E}" type="presParOf" srcId="{F517916B-737C-4364-BB74-1B856A4E5C2A}" destId="{8217F9CC-E9D5-4CBD-B07C-BCCB384601A1}" srcOrd="14" destOrd="0" presId="urn:microsoft.com/office/officeart/2005/8/layout/vList2"/>
    <dgm:cxn modelId="{E1D9E149-0425-47EE-BBC0-4206A88B4C82}" type="presParOf" srcId="{F517916B-737C-4364-BB74-1B856A4E5C2A}" destId="{E0D92712-AB3F-4CD8-8363-C5CE5C0DB0CA}" srcOrd="15" destOrd="0" presId="urn:microsoft.com/office/officeart/2005/8/layout/vList2"/>
    <dgm:cxn modelId="{30B37587-3B31-4DF4-94F3-D97551387121}" type="presParOf" srcId="{F517916B-737C-4364-BB74-1B856A4E5C2A}" destId="{EA6028C8-B65E-4EDA-B54E-67BEF15DB61D}" srcOrd="16" destOrd="0" presId="urn:microsoft.com/office/officeart/2005/8/layout/vList2"/>
    <dgm:cxn modelId="{14A9AE21-1482-4FCA-AEEF-192E4EB07080}" type="presParOf" srcId="{F517916B-737C-4364-BB74-1B856A4E5C2A}" destId="{354F234E-D377-4C23-B04B-AE47D737FAAC}" srcOrd="17" destOrd="0" presId="urn:microsoft.com/office/officeart/2005/8/layout/vList2"/>
    <dgm:cxn modelId="{3A851AC4-931C-462C-9D51-3647E705881E}" type="presParOf" srcId="{F517916B-737C-4364-BB74-1B856A4E5C2A}" destId="{BBFF6415-74EB-4978-BEEF-98370019AC13}" srcOrd="18" destOrd="0" presId="urn:microsoft.com/office/officeart/2005/8/layout/vList2"/>
    <dgm:cxn modelId="{1817E47A-6BA9-477D-BE24-A9B238237FF4}" type="presParOf" srcId="{F517916B-737C-4364-BB74-1B856A4E5C2A}" destId="{1DDCF83F-3C27-4417-A1EB-144617D26DD8}" srcOrd="19" destOrd="0" presId="urn:microsoft.com/office/officeart/2005/8/layout/vList2"/>
    <dgm:cxn modelId="{65CFBB99-9910-40EC-AA23-CF97D243113F}" type="presParOf" srcId="{F517916B-737C-4364-BB74-1B856A4E5C2A}" destId="{337DCC29-8572-4E1C-9D66-123B7477C2BC}" srcOrd="20" destOrd="0" presId="urn:microsoft.com/office/officeart/2005/8/layout/vList2"/>
    <dgm:cxn modelId="{BE3EF35E-DDA2-44DB-8371-3A2E1ACCBE5D}" type="presParOf" srcId="{F517916B-737C-4364-BB74-1B856A4E5C2A}" destId="{EBA6A103-B481-4242-BE40-70ADDC7BADCF}" srcOrd="21" destOrd="0" presId="urn:microsoft.com/office/officeart/2005/8/layout/vList2"/>
    <dgm:cxn modelId="{5D4E293A-D10E-4860-ADBA-EF0B8B899EE5}" type="presParOf" srcId="{F517916B-737C-4364-BB74-1B856A4E5C2A}" destId="{12EB4EB8-CCAC-43EC-AD56-DF85AD337BB7}" srcOrd="22" destOrd="0" presId="urn:microsoft.com/office/officeart/2005/8/layout/vList2"/>
    <dgm:cxn modelId="{D2125E5C-7D25-4DB7-904C-F4F19EE3DDB4}" type="presParOf" srcId="{F517916B-737C-4364-BB74-1B856A4E5C2A}" destId="{924C0F06-54D0-4554-892E-B7F319CFBCFA}" srcOrd="2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2D7CE9-C66D-46B8-A353-9CF470644120}" type="doc">
      <dgm:prSet loTypeId="urn:microsoft.com/office/officeart/2005/8/layout/vList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64B7768-8D4E-464A-BB5E-653A3FDC45DC}">
      <dgm:prSet phldrT="[Text]" custT="1"/>
      <dgm:spPr/>
      <dgm:t>
        <a:bodyPr/>
        <a:lstStyle/>
        <a:p>
          <a:pPr algn="l">
            <a:lnSpc>
              <a:spcPct val="100000"/>
            </a:lnSpc>
            <a:buNone/>
          </a:pPr>
          <a:r>
            <a:rPr lang="en-US" sz="2000" b="1" dirty="0"/>
            <a:t>1. Natural Language Processing (NLP)</a:t>
          </a:r>
          <a:endParaRPr lang="en-IN" sz="2000" dirty="0"/>
        </a:p>
      </dgm:t>
    </dgm:pt>
    <dgm:pt modelId="{17077997-D558-4559-99F4-0BDADDE5F2D9}" type="parTrans" cxnId="{2E8C9342-43ED-43F6-9B0C-43DFF7A4153C}">
      <dgm:prSet/>
      <dgm:spPr/>
      <dgm:t>
        <a:bodyPr/>
        <a:lstStyle/>
        <a:p>
          <a:endParaRPr lang="en-IN"/>
        </a:p>
      </dgm:t>
    </dgm:pt>
    <dgm:pt modelId="{40A0AD08-074C-438D-A8F0-2202119BBAE4}" type="sibTrans" cxnId="{2E8C9342-43ED-43F6-9B0C-43DFF7A4153C}">
      <dgm:prSet/>
      <dgm:spPr/>
      <dgm:t>
        <a:bodyPr/>
        <a:lstStyle/>
        <a:p>
          <a:endParaRPr lang="en-IN"/>
        </a:p>
      </dgm:t>
    </dgm:pt>
    <dgm:pt modelId="{6D806501-C8CC-4E75-AFC4-059D4A53D371}">
      <dgm:prSet phldrT="[Text]" custT="1"/>
      <dgm:spPr/>
      <dgm:t>
        <a:bodyPr anchor="ctr"/>
        <a:lstStyle/>
        <a:p>
          <a:pPr algn="l">
            <a:lnSpc>
              <a:spcPct val="100000"/>
            </a:lnSpc>
          </a:pPr>
          <a:r>
            <a:rPr lang="en-IN" sz="1400" dirty="0"/>
            <a:t>Tokenization, normalization, </a:t>
          </a:r>
          <a:r>
            <a:rPr lang="en-IN" sz="1400" dirty="0" err="1"/>
            <a:t>stopword</a:t>
          </a:r>
          <a:r>
            <a:rPr lang="en-IN" sz="1400" dirty="0"/>
            <a:t> removal</a:t>
          </a:r>
        </a:p>
      </dgm:t>
    </dgm:pt>
    <dgm:pt modelId="{B53E5E9E-AC1D-4990-9B19-7F722E67463E}" type="parTrans" cxnId="{F47C31AD-F6B1-4AAA-9E46-7110614307F5}">
      <dgm:prSet/>
      <dgm:spPr/>
      <dgm:t>
        <a:bodyPr/>
        <a:lstStyle/>
        <a:p>
          <a:endParaRPr lang="en-IN"/>
        </a:p>
      </dgm:t>
    </dgm:pt>
    <dgm:pt modelId="{79B144FA-1939-4724-9DF3-B3F9F615A5CD}" type="sibTrans" cxnId="{F47C31AD-F6B1-4AAA-9E46-7110614307F5}">
      <dgm:prSet/>
      <dgm:spPr/>
      <dgm:t>
        <a:bodyPr/>
        <a:lstStyle/>
        <a:p>
          <a:endParaRPr lang="en-IN"/>
        </a:p>
      </dgm:t>
    </dgm:pt>
    <dgm:pt modelId="{250F44A7-E73D-415F-9491-E09962784247}">
      <dgm:prSet phldrT="[Text]" custT="1"/>
      <dgm:spPr/>
      <dgm:t>
        <a:bodyPr anchor="ctr"/>
        <a:lstStyle/>
        <a:p>
          <a:pPr algn="l">
            <a:lnSpc>
              <a:spcPct val="100000"/>
            </a:lnSpc>
          </a:pPr>
          <a:r>
            <a:rPr lang="en-US" sz="1400" dirty="0"/>
            <a:t>Converts unstructured text into analyzable form</a:t>
          </a:r>
          <a:endParaRPr lang="en-IN" sz="1400" dirty="0"/>
        </a:p>
      </dgm:t>
    </dgm:pt>
    <dgm:pt modelId="{A23F6F6B-210A-47D1-B078-362D62CAB493}" type="parTrans" cxnId="{7A46C10F-5C62-4FDC-AE17-EFECEA0F6814}">
      <dgm:prSet/>
      <dgm:spPr/>
      <dgm:t>
        <a:bodyPr/>
        <a:lstStyle/>
        <a:p>
          <a:endParaRPr lang="en-IN"/>
        </a:p>
      </dgm:t>
    </dgm:pt>
    <dgm:pt modelId="{F2CA9D83-973B-42DE-8BF0-518D52B8C498}" type="sibTrans" cxnId="{7A46C10F-5C62-4FDC-AE17-EFECEA0F6814}">
      <dgm:prSet/>
      <dgm:spPr/>
      <dgm:t>
        <a:bodyPr/>
        <a:lstStyle/>
        <a:p>
          <a:endParaRPr lang="en-IN"/>
        </a:p>
      </dgm:t>
    </dgm:pt>
    <dgm:pt modelId="{71F929B4-1FCA-49CB-9CF2-1C48CA7781C1}">
      <dgm:prSet phldrT="[Text]" custT="1"/>
      <dgm:spPr/>
      <dgm:t>
        <a:bodyPr/>
        <a:lstStyle/>
        <a:p>
          <a:pPr algn="l"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IN" sz="2000" dirty="0"/>
            <a:t> </a:t>
          </a:r>
          <a:r>
            <a:rPr lang="en-IN" sz="2000" b="1" dirty="0"/>
            <a:t>2. Sentiment Analysis</a:t>
          </a:r>
          <a:endParaRPr lang="en-IN" sz="2000" dirty="0"/>
        </a:p>
      </dgm:t>
    </dgm:pt>
    <dgm:pt modelId="{78D77282-2ABE-4B91-9375-E2005C30139E}" type="parTrans" cxnId="{5515C909-8436-4E1D-AF79-299B93DB7E32}">
      <dgm:prSet/>
      <dgm:spPr/>
      <dgm:t>
        <a:bodyPr/>
        <a:lstStyle/>
        <a:p>
          <a:endParaRPr lang="en-IN"/>
        </a:p>
      </dgm:t>
    </dgm:pt>
    <dgm:pt modelId="{AE19D855-3BCA-4A0A-B0AE-8006BFA96479}" type="sibTrans" cxnId="{5515C909-8436-4E1D-AF79-299B93DB7E32}">
      <dgm:prSet/>
      <dgm:spPr/>
      <dgm:t>
        <a:bodyPr/>
        <a:lstStyle/>
        <a:p>
          <a:endParaRPr lang="en-IN"/>
        </a:p>
      </dgm:t>
    </dgm:pt>
    <dgm:pt modelId="{B3A03152-D6ED-41A3-89C7-08BC95114624}">
      <dgm:prSet phldrT="[Text]" custT="1"/>
      <dgm:spPr/>
      <dgm:t>
        <a:bodyPr anchor="ctr"/>
        <a:lstStyle/>
        <a:p>
          <a:pPr algn="l"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sz="1400" dirty="0"/>
            <a:t>AI curates the insights → automatically creates human-readable reports</a:t>
          </a:r>
          <a:endParaRPr lang="en-IN" sz="1400" dirty="0"/>
        </a:p>
      </dgm:t>
    </dgm:pt>
    <dgm:pt modelId="{6DF7749A-076E-4EA9-8BC2-3B04989A7E1E}" type="parTrans" cxnId="{9071F007-9371-4946-A243-F2344D4547DC}">
      <dgm:prSet/>
      <dgm:spPr/>
      <dgm:t>
        <a:bodyPr/>
        <a:lstStyle/>
        <a:p>
          <a:endParaRPr lang="en-IN"/>
        </a:p>
      </dgm:t>
    </dgm:pt>
    <dgm:pt modelId="{2D3F2284-B6C9-48A3-8D36-48E46B1670C4}" type="sibTrans" cxnId="{9071F007-9371-4946-A243-F2344D4547DC}">
      <dgm:prSet/>
      <dgm:spPr/>
      <dgm:t>
        <a:bodyPr/>
        <a:lstStyle/>
        <a:p>
          <a:endParaRPr lang="en-IN"/>
        </a:p>
      </dgm:t>
    </dgm:pt>
    <dgm:pt modelId="{C78FA218-E2B6-406A-AD21-C7A0EF90B733}">
      <dgm:prSet phldrT="[Text]" custT="1"/>
      <dgm:spPr/>
      <dgm:t>
        <a:bodyPr/>
        <a:lstStyle/>
        <a:p>
          <a:pPr algn="l">
            <a:lnSpc>
              <a:spcPct val="100000"/>
            </a:lnSpc>
            <a:buNone/>
          </a:pPr>
          <a:r>
            <a:rPr lang="en-IN" sz="2000" b="1" dirty="0"/>
            <a:t>5. Automated Reporting &amp; Alerting</a:t>
          </a:r>
          <a:endParaRPr lang="en-IN" sz="2000" dirty="0"/>
        </a:p>
      </dgm:t>
    </dgm:pt>
    <dgm:pt modelId="{6E6A6256-D43D-4154-B216-66FDA08E8EF2}" type="parTrans" cxnId="{EC641443-7E55-4522-9D54-687206803E7D}">
      <dgm:prSet/>
      <dgm:spPr/>
      <dgm:t>
        <a:bodyPr/>
        <a:lstStyle/>
        <a:p>
          <a:endParaRPr lang="en-IN"/>
        </a:p>
      </dgm:t>
    </dgm:pt>
    <dgm:pt modelId="{6C7D3092-73A7-4BEE-A54E-28D1FA769079}" type="sibTrans" cxnId="{EC641443-7E55-4522-9D54-687206803E7D}">
      <dgm:prSet/>
      <dgm:spPr/>
      <dgm:t>
        <a:bodyPr/>
        <a:lstStyle/>
        <a:p>
          <a:endParaRPr lang="en-IN"/>
        </a:p>
      </dgm:t>
    </dgm:pt>
    <dgm:pt modelId="{7F90A7AA-2BBC-4934-8D32-FF848ABC74DD}">
      <dgm:prSet phldrT="[Text]" custT="1"/>
      <dgm:spPr/>
      <dgm:t>
        <a:bodyPr/>
        <a:lstStyle/>
        <a:p>
          <a:pPr algn="l"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sz="1400" dirty="0"/>
            <a:t>VADER → Social media &amp; news-friendly sentiment scoring</a:t>
          </a:r>
          <a:endParaRPr lang="en-IN" sz="1400" dirty="0"/>
        </a:p>
      </dgm:t>
    </dgm:pt>
    <dgm:pt modelId="{6AB5AEE8-7E2B-492A-B547-C1CE06A6DFA9}" type="parTrans" cxnId="{FDF97E38-852B-4674-81F9-F05984360E1F}">
      <dgm:prSet/>
      <dgm:spPr/>
      <dgm:t>
        <a:bodyPr/>
        <a:lstStyle/>
        <a:p>
          <a:endParaRPr lang="en-IN"/>
        </a:p>
      </dgm:t>
    </dgm:pt>
    <dgm:pt modelId="{B9563A14-749D-48FE-B3B8-DF256761E291}" type="sibTrans" cxnId="{FDF97E38-852B-4674-81F9-F05984360E1F}">
      <dgm:prSet/>
      <dgm:spPr/>
      <dgm:t>
        <a:bodyPr/>
        <a:lstStyle/>
        <a:p>
          <a:endParaRPr lang="en-IN"/>
        </a:p>
      </dgm:t>
    </dgm:pt>
    <dgm:pt modelId="{DA617D88-DEE0-4ECD-BA52-C57F0BDC8FEC}">
      <dgm:prSet phldrT="[Text]" custT="1"/>
      <dgm:spPr/>
      <dgm:t>
        <a:bodyPr/>
        <a:lstStyle/>
        <a:p>
          <a:pPr algn="l">
            <a:lnSpc>
              <a:spcPct val="100000"/>
            </a:lnSpc>
            <a:buNone/>
          </a:pPr>
          <a:r>
            <a:rPr lang="en-IN" sz="2000" b="1" dirty="0"/>
            <a:t>3. Stock Mention Detection</a:t>
          </a:r>
          <a:endParaRPr lang="en-IN" sz="2000" dirty="0"/>
        </a:p>
      </dgm:t>
    </dgm:pt>
    <dgm:pt modelId="{F6E5867A-3C05-4AB8-9B10-492B38A99BDC}" type="parTrans" cxnId="{7EBD50E8-649B-40A4-A2F7-8C8016FA71E5}">
      <dgm:prSet/>
      <dgm:spPr/>
      <dgm:t>
        <a:bodyPr/>
        <a:lstStyle/>
        <a:p>
          <a:endParaRPr lang="en-IN"/>
        </a:p>
      </dgm:t>
    </dgm:pt>
    <dgm:pt modelId="{603AC959-49A6-4FB2-88FA-F8DA5BF5D387}" type="sibTrans" cxnId="{7EBD50E8-649B-40A4-A2F7-8C8016FA71E5}">
      <dgm:prSet/>
      <dgm:spPr/>
      <dgm:t>
        <a:bodyPr/>
        <a:lstStyle/>
        <a:p>
          <a:endParaRPr lang="en-IN"/>
        </a:p>
      </dgm:t>
    </dgm:pt>
    <dgm:pt modelId="{B0FD621B-739D-4D81-91C8-3D40F586FF63}">
      <dgm:prSet phldrT="[Text]" custT="1"/>
      <dgm:spPr/>
      <dgm:t>
        <a:bodyPr anchor="ctr"/>
        <a:lstStyle/>
        <a:p>
          <a:pPr algn="l">
            <a:lnSpc>
              <a:spcPct val="100000"/>
            </a:lnSpc>
          </a:pPr>
          <a:r>
            <a:rPr lang="en-IN" sz="1400" dirty="0"/>
            <a:t>Regex-based ticker extraction</a:t>
          </a:r>
        </a:p>
      </dgm:t>
    </dgm:pt>
    <dgm:pt modelId="{F68BE0F1-75E5-4153-9DEE-A4D24378DF7A}" type="parTrans" cxnId="{C781500F-B9D8-4E38-8BB9-754199B7EF5B}">
      <dgm:prSet/>
      <dgm:spPr/>
      <dgm:t>
        <a:bodyPr/>
        <a:lstStyle/>
        <a:p>
          <a:endParaRPr lang="en-IN"/>
        </a:p>
      </dgm:t>
    </dgm:pt>
    <dgm:pt modelId="{3032DDD8-0536-449E-87C7-DBB9750B1C57}" type="sibTrans" cxnId="{C781500F-B9D8-4E38-8BB9-754199B7EF5B}">
      <dgm:prSet/>
      <dgm:spPr/>
      <dgm:t>
        <a:bodyPr/>
        <a:lstStyle/>
        <a:p>
          <a:endParaRPr lang="en-IN"/>
        </a:p>
      </dgm:t>
    </dgm:pt>
    <dgm:pt modelId="{3113684B-EC68-419C-937C-F98469AF50DD}">
      <dgm:prSet phldrT="[Text]" custT="1"/>
      <dgm:spPr/>
      <dgm:t>
        <a:bodyPr anchor="ctr"/>
        <a:lstStyle/>
        <a:p>
          <a:pPr algn="l">
            <a:lnSpc>
              <a:spcPct val="100000"/>
            </a:lnSpc>
          </a:pPr>
          <a:r>
            <a:rPr lang="en-US" sz="1400" dirty="0"/>
            <a:t>Combines average sentiment + price trend → Actionable trading insights</a:t>
          </a:r>
          <a:endParaRPr lang="en-IN" sz="1400" dirty="0"/>
        </a:p>
      </dgm:t>
    </dgm:pt>
    <dgm:pt modelId="{EAD4166C-C769-4408-809C-58042E631537}" type="parTrans" cxnId="{8FFDEFCD-1060-4A71-B679-57ACB087A37A}">
      <dgm:prSet/>
      <dgm:spPr/>
      <dgm:t>
        <a:bodyPr/>
        <a:lstStyle/>
        <a:p>
          <a:endParaRPr lang="en-IN"/>
        </a:p>
      </dgm:t>
    </dgm:pt>
    <dgm:pt modelId="{58EFE0DB-7FA3-493D-A46A-B7B00176B9D3}" type="sibTrans" cxnId="{8FFDEFCD-1060-4A71-B679-57ACB087A37A}">
      <dgm:prSet/>
      <dgm:spPr/>
      <dgm:t>
        <a:bodyPr/>
        <a:lstStyle/>
        <a:p>
          <a:endParaRPr lang="en-IN"/>
        </a:p>
      </dgm:t>
    </dgm:pt>
    <dgm:pt modelId="{BDC4707E-20F4-47A3-8442-259CCC4DFD62}">
      <dgm:prSet custT="1"/>
      <dgm:spPr/>
      <dgm:t>
        <a:bodyPr anchor="ctr"/>
        <a:lstStyle/>
        <a:p>
          <a:pPr algn="l">
            <a:lnSpc>
              <a:spcPct val="100000"/>
            </a:lnSpc>
          </a:pPr>
          <a:r>
            <a:rPr lang="en-US" sz="1400" dirty="0"/>
            <a:t>Filters text to identify stock symbols relevant for trading</a:t>
          </a:r>
        </a:p>
      </dgm:t>
    </dgm:pt>
    <dgm:pt modelId="{4E2816D5-3023-4A5A-93F5-11150D3CA555}" type="parTrans" cxnId="{F6BCAE35-3739-4A79-9DCC-6C96E5B50F44}">
      <dgm:prSet/>
      <dgm:spPr/>
      <dgm:t>
        <a:bodyPr/>
        <a:lstStyle/>
        <a:p>
          <a:endParaRPr lang="en-IN"/>
        </a:p>
      </dgm:t>
    </dgm:pt>
    <dgm:pt modelId="{5B88FD46-7BF7-4F48-8B99-D47B8FAF47E4}" type="sibTrans" cxnId="{F6BCAE35-3739-4A79-9DCC-6C96E5B50F44}">
      <dgm:prSet/>
      <dgm:spPr/>
      <dgm:t>
        <a:bodyPr/>
        <a:lstStyle/>
        <a:p>
          <a:endParaRPr lang="en-IN"/>
        </a:p>
      </dgm:t>
    </dgm:pt>
    <dgm:pt modelId="{09149744-4A9A-4891-9BBE-811D7A1351F2}">
      <dgm:prSet phldrT="[Text]" custT="1"/>
      <dgm:spPr/>
      <dgm:t>
        <a:bodyPr/>
        <a:lstStyle/>
        <a:p>
          <a:pPr algn="l">
            <a:lnSpc>
              <a:spcPct val="100000"/>
            </a:lnSpc>
            <a:buNone/>
          </a:pPr>
          <a:r>
            <a:rPr lang="en-US" sz="2000" b="1" dirty="0"/>
            <a:t>4. Signal Logic (Rule-based AI)</a:t>
          </a:r>
          <a:endParaRPr lang="en-IN" sz="2000" dirty="0"/>
        </a:p>
      </dgm:t>
    </dgm:pt>
    <dgm:pt modelId="{C1463065-31F3-4EDF-AA66-0B8DD02CA8AF}" type="sibTrans" cxnId="{B5B9178A-EF62-4C87-8574-731C7D91A8FD}">
      <dgm:prSet/>
      <dgm:spPr/>
      <dgm:t>
        <a:bodyPr/>
        <a:lstStyle/>
        <a:p>
          <a:endParaRPr lang="en-IN"/>
        </a:p>
      </dgm:t>
    </dgm:pt>
    <dgm:pt modelId="{BAFA637B-F364-4EF0-AC64-D57B58B093AC}" type="parTrans" cxnId="{B5B9178A-EF62-4C87-8574-731C7D91A8FD}">
      <dgm:prSet/>
      <dgm:spPr/>
      <dgm:t>
        <a:bodyPr/>
        <a:lstStyle/>
        <a:p>
          <a:endParaRPr lang="en-IN"/>
        </a:p>
      </dgm:t>
    </dgm:pt>
    <dgm:pt modelId="{A1D9D9E3-A2EB-4998-AC69-A9E001CC4813}">
      <dgm:prSet custT="1"/>
      <dgm:spPr/>
      <dgm:t>
        <a:bodyPr anchor="ctr"/>
        <a:lstStyle/>
        <a:p>
          <a:pPr algn="l">
            <a:lnSpc>
              <a:spcPct val="100000"/>
            </a:lnSpc>
          </a:pPr>
          <a:r>
            <a:rPr lang="en-US" sz="1400" dirty="0"/>
            <a:t>Generates Buy, Caution, Bearish, or Neutral signals automatically</a:t>
          </a:r>
        </a:p>
      </dgm:t>
    </dgm:pt>
    <dgm:pt modelId="{830A4801-9EDE-4A6C-A23F-A22CE7679500}" type="parTrans" cxnId="{FAABC35A-6995-4ED5-8F81-9A23A7873E2B}">
      <dgm:prSet/>
      <dgm:spPr/>
      <dgm:t>
        <a:bodyPr/>
        <a:lstStyle/>
        <a:p>
          <a:endParaRPr lang="en-IN"/>
        </a:p>
      </dgm:t>
    </dgm:pt>
    <dgm:pt modelId="{BBDA8D73-85C9-449A-A0DC-A4CFEF886D0F}" type="sibTrans" cxnId="{FAABC35A-6995-4ED5-8F81-9A23A7873E2B}">
      <dgm:prSet/>
      <dgm:spPr/>
      <dgm:t>
        <a:bodyPr/>
        <a:lstStyle/>
        <a:p>
          <a:endParaRPr lang="en-IN"/>
        </a:p>
      </dgm:t>
    </dgm:pt>
    <dgm:pt modelId="{D55C4769-3CEA-47FD-BA3A-85442334C036}">
      <dgm:prSet custT="1"/>
      <dgm:spPr/>
      <dgm:t>
        <a:bodyPr anchor="ctr"/>
        <a:lstStyle/>
        <a:p>
          <a:pPr algn="l">
            <a:lnSpc>
              <a:spcPct val="100000"/>
            </a:lnSpc>
          </a:pPr>
          <a:r>
            <a:rPr lang="en-US" sz="1400" dirty="0"/>
            <a:t>Email bots send reports without manual intervention</a:t>
          </a:r>
        </a:p>
      </dgm:t>
    </dgm:pt>
    <dgm:pt modelId="{7780D7F7-E1B8-4E8C-9D01-71BF8FFCE963}" type="parTrans" cxnId="{C03B63EA-F512-4910-B445-E241CE56BCCD}">
      <dgm:prSet/>
      <dgm:spPr/>
      <dgm:t>
        <a:bodyPr/>
        <a:lstStyle/>
        <a:p>
          <a:endParaRPr lang="en-IN"/>
        </a:p>
      </dgm:t>
    </dgm:pt>
    <dgm:pt modelId="{BDCCFCD0-8CD2-4BBA-A6B3-1646FAE3AB16}" type="sibTrans" cxnId="{C03B63EA-F512-4910-B445-E241CE56BCCD}">
      <dgm:prSet/>
      <dgm:spPr/>
      <dgm:t>
        <a:bodyPr/>
        <a:lstStyle/>
        <a:p>
          <a:endParaRPr lang="en-IN"/>
        </a:p>
      </dgm:t>
    </dgm:pt>
    <dgm:pt modelId="{4A0DBCE9-D527-4172-8DE5-B0F7B1B64077}">
      <dgm:prSet phldrT="[Text]" custT="1"/>
      <dgm:spPr/>
      <dgm:t>
        <a:bodyPr/>
        <a:lstStyle/>
        <a:p>
          <a:pPr algn="l"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IN" sz="1400" dirty="0" err="1"/>
            <a:t>TextBlob</a:t>
          </a:r>
          <a:r>
            <a:rPr lang="en-IN" sz="1400" dirty="0"/>
            <a:t> → Adds polarity validation</a:t>
          </a:r>
        </a:p>
      </dgm:t>
    </dgm:pt>
    <dgm:pt modelId="{E6EF9AB4-52AF-4A62-89F8-F3440AEDD993}" type="parTrans" cxnId="{2D23A8AD-48DE-438E-B566-AEAD577E3FF2}">
      <dgm:prSet/>
      <dgm:spPr/>
      <dgm:t>
        <a:bodyPr/>
        <a:lstStyle/>
        <a:p>
          <a:endParaRPr lang="en-IN"/>
        </a:p>
      </dgm:t>
    </dgm:pt>
    <dgm:pt modelId="{944A619F-FDD1-4B49-AFAD-C310D63BB925}" type="sibTrans" cxnId="{2D23A8AD-48DE-438E-B566-AEAD577E3FF2}">
      <dgm:prSet/>
      <dgm:spPr/>
      <dgm:t>
        <a:bodyPr/>
        <a:lstStyle/>
        <a:p>
          <a:endParaRPr lang="en-IN"/>
        </a:p>
      </dgm:t>
    </dgm:pt>
    <dgm:pt modelId="{7628075E-0AB6-4CAD-86BF-EA3FE5D7F4B9}">
      <dgm:prSet phldrT="[Text]" custT="1"/>
      <dgm:spPr/>
      <dgm:t>
        <a:bodyPr/>
        <a:lstStyle/>
        <a:p>
          <a:pPr algn="l"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US" sz="1400" dirty="0"/>
            <a:t>Helps determine whether news/tweets are positive, neutral, or negative</a:t>
          </a:r>
          <a:endParaRPr lang="en-IN" sz="1400" dirty="0"/>
        </a:p>
      </dgm:t>
    </dgm:pt>
    <dgm:pt modelId="{0EAB12AD-491F-4129-98F6-87C6DF056207}" type="parTrans" cxnId="{8508C795-3B39-4703-9908-E3BC9C4589C9}">
      <dgm:prSet/>
      <dgm:spPr/>
      <dgm:t>
        <a:bodyPr/>
        <a:lstStyle/>
        <a:p>
          <a:endParaRPr lang="en-IN"/>
        </a:p>
      </dgm:t>
    </dgm:pt>
    <dgm:pt modelId="{87774520-5F41-44FE-8846-53A0E32CCA5B}" type="sibTrans" cxnId="{8508C795-3B39-4703-9908-E3BC9C4589C9}">
      <dgm:prSet/>
      <dgm:spPr/>
      <dgm:t>
        <a:bodyPr/>
        <a:lstStyle/>
        <a:p>
          <a:endParaRPr lang="en-IN"/>
        </a:p>
      </dgm:t>
    </dgm:pt>
    <dgm:pt modelId="{B17A697A-6348-461B-81BD-379642E4B843}" type="pres">
      <dgm:prSet presAssocID="{3E2D7CE9-C66D-46B8-A353-9CF470644120}" presName="Name0" presStyleCnt="0">
        <dgm:presLayoutVars>
          <dgm:dir/>
          <dgm:animLvl val="lvl"/>
          <dgm:resizeHandles/>
        </dgm:presLayoutVars>
      </dgm:prSet>
      <dgm:spPr/>
    </dgm:pt>
    <dgm:pt modelId="{5282A1DD-659B-417B-B516-FAA6401D961F}" type="pres">
      <dgm:prSet presAssocID="{364B7768-8D4E-464A-BB5E-653A3FDC45DC}" presName="linNode" presStyleCnt="0"/>
      <dgm:spPr/>
    </dgm:pt>
    <dgm:pt modelId="{6287228F-A598-4C71-BB55-D64F1004FE4E}" type="pres">
      <dgm:prSet presAssocID="{364B7768-8D4E-464A-BB5E-653A3FDC45DC}" presName="parentShp" presStyleLbl="node1" presStyleIdx="0" presStyleCnt="5">
        <dgm:presLayoutVars>
          <dgm:bulletEnabled val="1"/>
        </dgm:presLayoutVars>
      </dgm:prSet>
      <dgm:spPr/>
    </dgm:pt>
    <dgm:pt modelId="{63D4E64E-66DA-45BC-A3FC-855D168CB67E}" type="pres">
      <dgm:prSet presAssocID="{364B7768-8D4E-464A-BB5E-653A3FDC45DC}" presName="childShp" presStyleLbl="bgAccFollowNode1" presStyleIdx="0" presStyleCnt="5">
        <dgm:presLayoutVars>
          <dgm:bulletEnabled val="1"/>
        </dgm:presLayoutVars>
      </dgm:prSet>
      <dgm:spPr/>
    </dgm:pt>
    <dgm:pt modelId="{84327B10-3CDF-4FCC-97CF-8B3BCCDDC035}" type="pres">
      <dgm:prSet presAssocID="{40A0AD08-074C-438D-A8F0-2202119BBAE4}" presName="spacing" presStyleCnt="0"/>
      <dgm:spPr/>
    </dgm:pt>
    <dgm:pt modelId="{02D5A449-E594-4EA8-BB34-ECE93057169D}" type="pres">
      <dgm:prSet presAssocID="{71F929B4-1FCA-49CB-9CF2-1C48CA7781C1}" presName="linNode" presStyleCnt="0"/>
      <dgm:spPr/>
    </dgm:pt>
    <dgm:pt modelId="{B0EE4351-42BC-44A5-915F-98FB56B15353}" type="pres">
      <dgm:prSet presAssocID="{71F929B4-1FCA-49CB-9CF2-1C48CA7781C1}" presName="parentShp" presStyleLbl="node1" presStyleIdx="1" presStyleCnt="5">
        <dgm:presLayoutVars>
          <dgm:bulletEnabled val="1"/>
        </dgm:presLayoutVars>
      </dgm:prSet>
      <dgm:spPr/>
    </dgm:pt>
    <dgm:pt modelId="{27222D05-D75C-4567-B9C8-DF34110F585B}" type="pres">
      <dgm:prSet presAssocID="{71F929B4-1FCA-49CB-9CF2-1C48CA7781C1}" presName="childShp" presStyleLbl="bgAccFollowNode1" presStyleIdx="1" presStyleCnt="5">
        <dgm:presLayoutVars>
          <dgm:bulletEnabled val="1"/>
        </dgm:presLayoutVars>
      </dgm:prSet>
      <dgm:spPr/>
    </dgm:pt>
    <dgm:pt modelId="{956788FA-B103-4296-8D44-B1201E8D8C41}" type="pres">
      <dgm:prSet presAssocID="{AE19D855-3BCA-4A0A-B0AE-8006BFA96479}" presName="spacing" presStyleCnt="0"/>
      <dgm:spPr/>
    </dgm:pt>
    <dgm:pt modelId="{1AFA08B4-F3FC-477E-8EC0-7285F5FE64EF}" type="pres">
      <dgm:prSet presAssocID="{DA617D88-DEE0-4ECD-BA52-C57F0BDC8FEC}" presName="linNode" presStyleCnt="0"/>
      <dgm:spPr/>
    </dgm:pt>
    <dgm:pt modelId="{B737E4AF-F55A-4697-8951-08F1545C0DD0}" type="pres">
      <dgm:prSet presAssocID="{DA617D88-DEE0-4ECD-BA52-C57F0BDC8FEC}" presName="parentShp" presStyleLbl="node1" presStyleIdx="2" presStyleCnt="5">
        <dgm:presLayoutVars>
          <dgm:bulletEnabled val="1"/>
        </dgm:presLayoutVars>
      </dgm:prSet>
      <dgm:spPr/>
    </dgm:pt>
    <dgm:pt modelId="{CD06303C-54AD-4C88-A8BF-534C39F1AE19}" type="pres">
      <dgm:prSet presAssocID="{DA617D88-DEE0-4ECD-BA52-C57F0BDC8FEC}" presName="childShp" presStyleLbl="bgAccFollowNode1" presStyleIdx="2" presStyleCnt="5">
        <dgm:presLayoutVars>
          <dgm:bulletEnabled val="1"/>
        </dgm:presLayoutVars>
      </dgm:prSet>
      <dgm:spPr/>
    </dgm:pt>
    <dgm:pt modelId="{3AFBB1F2-6282-45C7-B1DB-B421F84A6596}" type="pres">
      <dgm:prSet presAssocID="{603AC959-49A6-4FB2-88FA-F8DA5BF5D387}" presName="spacing" presStyleCnt="0"/>
      <dgm:spPr/>
    </dgm:pt>
    <dgm:pt modelId="{D366786F-9D90-450E-A3C7-A37D654682D8}" type="pres">
      <dgm:prSet presAssocID="{09149744-4A9A-4891-9BBE-811D7A1351F2}" presName="linNode" presStyleCnt="0"/>
      <dgm:spPr/>
    </dgm:pt>
    <dgm:pt modelId="{5D9265E8-2561-4B97-BF10-3CF12574BCE4}" type="pres">
      <dgm:prSet presAssocID="{09149744-4A9A-4891-9BBE-811D7A1351F2}" presName="parentShp" presStyleLbl="node1" presStyleIdx="3" presStyleCnt="5">
        <dgm:presLayoutVars>
          <dgm:bulletEnabled val="1"/>
        </dgm:presLayoutVars>
      </dgm:prSet>
      <dgm:spPr/>
    </dgm:pt>
    <dgm:pt modelId="{6ECEDC2C-6957-40F1-A21A-6B498FE8D91E}" type="pres">
      <dgm:prSet presAssocID="{09149744-4A9A-4891-9BBE-811D7A1351F2}" presName="childShp" presStyleLbl="bgAccFollowNode1" presStyleIdx="3" presStyleCnt="5" custLinFactNeighborY="-5028">
        <dgm:presLayoutVars>
          <dgm:bulletEnabled val="1"/>
        </dgm:presLayoutVars>
      </dgm:prSet>
      <dgm:spPr/>
    </dgm:pt>
    <dgm:pt modelId="{395C07D4-074F-4693-B924-95694BC717A9}" type="pres">
      <dgm:prSet presAssocID="{C1463065-31F3-4EDF-AA66-0B8DD02CA8AF}" presName="spacing" presStyleCnt="0"/>
      <dgm:spPr/>
    </dgm:pt>
    <dgm:pt modelId="{58F36FD7-65C9-4262-A421-AAFDCBEDE637}" type="pres">
      <dgm:prSet presAssocID="{C78FA218-E2B6-406A-AD21-C7A0EF90B733}" presName="linNode" presStyleCnt="0"/>
      <dgm:spPr/>
    </dgm:pt>
    <dgm:pt modelId="{4AD0A7F5-4DF4-407F-A3AC-B0A59624886E}" type="pres">
      <dgm:prSet presAssocID="{C78FA218-E2B6-406A-AD21-C7A0EF90B733}" presName="parentShp" presStyleLbl="node1" presStyleIdx="4" presStyleCnt="5">
        <dgm:presLayoutVars>
          <dgm:bulletEnabled val="1"/>
        </dgm:presLayoutVars>
      </dgm:prSet>
      <dgm:spPr/>
    </dgm:pt>
    <dgm:pt modelId="{02C8B909-463A-409C-A9F9-CD41B7086CDA}" type="pres">
      <dgm:prSet presAssocID="{C78FA218-E2B6-406A-AD21-C7A0EF90B733}" presName="childShp" presStyleLbl="bgAccFollowNode1" presStyleIdx="4" presStyleCnt="5">
        <dgm:presLayoutVars>
          <dgm:bulletEnabled val="1"/>
        </dgm:presLayoutVars>
      </dgm:prSet>
      <dgm:spPr/>
    </dgm:pt>
  </dgm:ptLst>
  <dgm:cxnLst>
    <dgm:cxn modelId="{B28F8905-6B7F-4DB7-81AA-45A0350C1707}" type="presOf" srcId="{71F929B4-1FCA-49CB-9CF2-1C48CA7781C1}" destId="{B0EE4351-42BC-44A5-915F-98FB56B15353}" srcOrd="0" destOrd="0" presId="urn:microsoft.com/office/officeart/2005/8/layout/vList6"/>
    <dgm:cxn modelId="{9071F007-9371-4946-A243-F2344D4547DC}" srcId="{C78FA218-E2B6-406A-AD21-C7A0EF90B733}" destId="{B3A03152-D6ED-41A3-89C7-08BC95114624}" srcOrd="0" destOrd="0" parTransId="{6DF7749A-076E-4EA9-8BC2-3B04989A7E1E}" sibTransId="{2D3F2284-B6C9-48A3-8D36-48E46B1670C4}"/>
    <dgm:cxn modelId="{5B2C3808-E4DE-44FF-83D5-A6E3B1EA6B08}" type="presOf" srcId="{250F44A7-E73D-415F-9491-E09962784247}" destId="{63D4E64E-66DA-45BC-A3FC-855D168CB67E}" srcOrd="0" destOrd="1" presId="urn:microsoft.com/office/officeart/2005/8/layout/vList6"/>
    <dgm:cxn modelId="{5515C909-8436-4E1D-AF79-299B93DB7E32}" srcId="{3E2D7CE9-C66D-46B8-A353-9CF470644120}" destId="{71F929B4-1FCA-49CB-9CF2-1C48CA7781C1}" srcOrd="1" destOrd="0" parTransId="{78D77282-2ABE-4B91-9375-E2005C30139E}" sibTransId="{AE19D855-3BCA-4A0A-B0AE-8006BFA96479}"/>
    <dgm:cxn modelId="{C781500F-B9D8-4E38-8BB9-754199B7EF5B}" srcId="{DA617D88-DEE0-4ECD-BA52-C57F0BDC8FEC}" destId="{B0FD621B-739D-4D81-91C8-3D40F586FF63}" srcOrd="0" destOrd="0" parTransId="{F68BE0F1-75E5-4153-9DEE-A4D24378DF7A}" sibTransId="{3032DDD8-0536-449E-87C7-DBB9750B1C57}"/>
    <dgm:cxn modelId="{7A46C10F-5C62-4FDC-AE17-EFECEA0F6814}" srcId="{364B7768-8D4E-464A-BB5E-653A3FDC45DC}" destId="{250F44A7-E73D-415F-9491-E09962784247}" srcOrd="1" destOrd="0" parTransId="{A23F6F6B-210A-47D1-B078-362D62CAB493}" sibTransId="{F2CA9D83-973B-42DE-8BF0-518D52B8C498}"/>
    <dgm:cxn modelId="{901B2A2E-EEE8-4158-9397-3A7B51A47CE1}" type="presOf" srcId="{6D806501-C8CC-4E75-AFC4-059D4A53D371}" destId="{63D4E64E-66DA-45BC-A3FC-855D168CB67E}" srcOrd="0" destOrd="0" presId="urn:microsoft.com/office/officeart/2005/8/layout/vList6"/>
    <dgm:cxn modelId="{F6BCAE35-3739-4A79-9DCC-6C96E5B50F44}" srcId="{DA617D88-DEE0-4ECD-BA52-C57F0BDC8FEC}" destId="{BDC4707E-20F4-47A3-8442-259CCC4DFD62}" srcOrd="1" destOrd="0" parTransId="{4E2816D5-3023-4A5A-93F5-11150D3CA555}" sibTransId="{5B88FD46-7BF7-4F48-8B99-D47B8FAF47E4}"/>
    <dgm:cxn modelId="{FDF97E38-852B-4674-81F9-F05984360E1F}" srcId="{71F929B4-1FCA-49CB-9CF2-1C48CA7781C1}" destId="{7F90A7AA-2BBC-4934-8D32-FF848ABC74DD}" srcOrd="0" destOrd="0" parTransId="{6AB5AEE8-7E2B-492A-B547-C1CE06A6DFA9}" sibTransId="{B9563A14-749D-48FE-B3B8-DF256761E291}"/>
    <dgm:cxn modelId="{AAB4FB38-9BEF-4769-810A-438DC1B7BDD2}" type="presOf" srcId="{D55C4769-3CEA-47FD-BA3A-85442334C036}" destId="{02C8B909-463A-409C-A9F9-CD41B7086CDA}" srcOrd="0" destOrd="1" presId="urn:microsoft.com/office/officeart/2005/8/layout/vList6"/>
    <dgm:cxn modelId="{2E8C9342-43ED-43F6-9B0C-43DFF7A4153C}" srcId="{3E2D7CE9-C66D-46B8-A353-9CF470644120}" destId="{364B7768-8D4E-464A-BB5E-653A3FDC45DC}" srcOrd="0" destOrd="0" parTransId="{17077997-D558-4559-99F4-0BDADDE5F2D9}" sibTransId="{40A0AD08-074C-438D-A8F0-2202119BBAE4}"/>
    <dgm:cxn modelId="{EC641443-7E55-4522-9D54-687206803E7D}" srcId="{3E2D7CE9-C66D-46B8-A353-9CF470644120}" destId="{C78FA218-E2B6-406A-AD21-C7A0EF90B733}" srcOrd="4" destOrd="0" parTransId="{6E6A6256-D43D-4154-B216-66FDA08E8EF2}" sibTransId="{6C7D3092-73A7-4BEE-A54E-28D1FA769079}"/>
    <dgm:cxn modelId="{94A58C45-DF83-442B-A579-6508212C78C4}" type="presOf" srcId="{09149744-4A9A-4891-9BBE-811D7A1351F2}" destId="{5D9265E8-2561-4B97-BF10-3CF12574BCE4}" srcOrd="0" destOrd="0" presId="urn:microsoft.com/office/officeart/2005/8/layout/vList6"/>
    <dgm:cxn modelId="{FFE16D4B-F90B-43BC-8936-CF5581F1C0DA}" type="presOf" srcId="{A1D9D9E3-A2EB-4998-AC69-A9E001CC4813}" destId="{6ECEDC2C-6957-40F1-A21A-6B498FE8D91E}" srcOrd="0" destOrd="1" presId="urn:microsoft.com/office/officeart/2005/8/layout/vList6"/>
    <dgm:cxn modelId="{9E46EF6B-B36E-4C5A-9401-BA8F836C404E}" type="presOf" srcId="{DA617D88-DEE0-4ECD-BA52-C57F0BDC8FEC}" destId="{B737E4AF-F55A-4697-8951-08F1545C0DD0}" srcOrd="0" destOrd="0" presId="urn:microsoft.com/office/officeart/2005/8/layout/vList6"/>
    <dgm:cxn modelId="{9F79B84E-C15B-40CB-97ED-C47C6DBAE0EF}" type="presOf" srcId="{3113684B-EC68-419C-937C-F98469AF50DD}" destId="{6ECEDC2C-6957-40F1-A21A-6B498FE8D91E}" srcOrd="0" destOrd="0" presId="urn:microsoft.com/office/officeart/2005/8/layout/vList6"/>
    <dgm:cxn modelId="{9A2D5951-B193-4DFB-A511-702AC3FB8154}" type="presOf" srcId="{BDC4707E-20F4-47A3-8442-259CCC4DFD62}" destId="{CD06303C-54AD-4C88-A8BF-534C39F1AE19}" srcOrd="0" destOrd="1" presId="urn:microsoft.com/office/officeart/2005/8/layout/vList6"/>
    <dgm:cxn modelId="{352D4356-121A-4477-82F9-5DB710BE36E3}" type="presOf" srcId="{7628075E-0AB6-4CAD-86BF-EA3FE5D7F4B9}" destId="{27222D05-D75C-4567-B9C8-DF34110F585B}" srcOrd="0" destOrd="2" presId="urn:microsoft.com/office/officeart/2005/8/layout/vList6"/>
    <dgm:cxn modelId="{FAABC35A-6995-4ED5-8F81-9A23A7873E2B}" srcId="{09149744-4A9A-4891-9BBE-811D7A1351F2}" destId="{A1D9D9E3-A2EB-4998-AC69-A9E001CC4813}" srcOrd="1" destOrd="0" parTransId="{830A4801-9EDE-4A6C-A23F-A22CE7679500}" sibTransId="{BBDA8D73-85C9-449A-A0DC-A4CFEF886D0F}"/>
    <dgm:cxn modelId="{B5B9178A-EF62-4C87-8574-731C7D91A8FD}" srcId="{3E2D7CE9-C66D-46B8-A353-9CF470644120}" destId="{09149744-4A9A-4891-9BBE-811D7A1351F2}" srcOrd="3" destOrd="0" parTransId="{BAFA637B-F364-4EF0-AC64-D57B58B093AC}" sibTransId="{C1463065-31F3-4EDF-AA66-0B8DD02CA8AF}"/>
    <dgm:cxn modelId="{65B38C8D-9BEB-474F-A164-7F98571D4140}" type="presOf" srcId="{4A0DBCE9-D527-4172-8DE5-B0F7B1B64077}" destId="{27222D05-D75C-4567-B9C8-DF34110F585B}" srcOrd="0" destOrd="1" presId="urn:microsoft.com/office/officeart/2005/8/layout/vList6"/>
    <dgm:cxn modelId="{7D144C90-7985-43BF-9F64-FFE8C17559B2}" type="presOf" srcId="{7F90A7AA-2BBC-4934-8D32-FF848ABC74DD}" destId="{27222D05-D75C-4567-B9C8-DF34110F585B}" srcOrd="0" destOrd="0" presId="urn:microsoft.com/office/officeart/2005/8/layout/vList6"/>
    <dgm:cxn modelId="{8508C795-3B39-4703-9908-E3BC9C4589C9}" srcId="{71F929B4-1FCA-49CB-9CF2-1C48CA7781C1}" destId="{7628075E-0AB6-4CAD-86BF-EA3FE5D7F4B9}" srcOrd="2" destOrd="0" parTransId="{0EAB12AD-491F-4129-98F6-87C6DF056207}" sibTransId="{87774520-5F41-44FE-8846-53A0E32CCA5B}"/>
    <dgm:cxn modelId="{576D019C-6B57-4EEF-8C09-DD4C1A275150}" type="presOf" srcId="{364B7768-8D4E-464A-BB5E-653A3FDC45DC}" destId="{6287228F-A598-4C71-BB55-D64F1004FE4E}" srcOrd="0" destOrd="0" presId="urn:microsoft.com/office/officeart/2005/8/layout/vList6"/>
    <dgm:cxn modelId="{CAFB2BA4-87EB-4A0A-B60F-C02B4BE63805}" type="presOf" srcId="{3E2D7CE9-C66D-46B8-A353-9CF470644120}" destId="{B17A697A-6348-461B-81BD-379642E4B843}" srcOrd="0" destOrd="0" presId="urn:microsoft.com/office/officeart/2005/8/layout/vList6"/>
    <dgm:cxn modelId="{C56A42A6-7771-4859-84DB-14E75727F8E8}" type="presOf" srcId="{C78FA218-E2B6-406A-AD21-C7A0EF90B733}" destId="{4AD0A7F5-4DF4-407F-A3AC-B0A59624886E}" srcOrd="0" destOrd="0" presId="urn:microsoft.com/office/officeart/2005/8/layout/vList6"/>
    <dgm:cxn modelId="{F47C31AD-F6B1-4AAA-9E46-7110614307F5}" srcId="{364B7768-8D4E-464A-BB5E-653A3FDC45DC}" destId="{6D806501-C8CC-4E75-AFC4-059D4A53D371}" srcOrd="0" destOrd="0" parTransId="{B53E5E9E-AC1D-4990-9B19-7F722E67463E}" sibTransId="{79B144FA-1939-4724-9DF3-B3F9F615A5CD}"/>
    <dgm:cxn modelId="{2D23A8AD-48DE-438E-B566-AEAD577E3FF2}" srcId="{71F929B4-1FCA-49CB-9CF2-1C48CA7781C1}" destId="{4A0DBCE9-D527-4172-8DE5-B0F7B1B64077}" srcOrd="1" destOrd="0" parTransId="{E6EF9AB4-52AF-4A62-89F8-F3440AEDD993}" sibTransId="{944A619F-FDD1-4B49-AFAD-C310D63BB925}"/>
    <dgm:cxn modelId="{2B8933B2-50CC-4155-9E79-9FDB0A1E347D}" type="presOf" srcId="{B3A03152-D6ED-41A3-89C7-08BC95114624}" destId="{02C8B909-463A-409C-A9F9-CD41B7086CDA}" srcOrd="0" destOrd="0" presId="urn:microsoft.com/office/officeart/2005/8/layout/vList6"/>
    <dgm:cxn modelId="{8FFDEFCD-1060-4A71-B679-57ACB087A37A}" srcId="{09149744-4A9A-4891-9BBE-811D7A1351F2}" destId="{3113684B-EC68-419C-937C-F98469AF50DD}" srcOrd="0" destOrd="0" parTransId="{EAD4166C-C769-4408-809C-58042E631537}" sibTransId="{58EFE0DB-7FA3-493D-A46A-B7B00176B9D3}"/>
    <dgm:cxn modelId="{C1F66ECF-3EC3-4509-8B70-E083AF585286}" type="presOf" srcId="{B0FD621B-739D-4D81-91C8-3D40F586FF63}" destId="{CD06303C-54AD-4C88-A8BF-534C39F1AE19}" srcOrd="0" destOrd="0" presId="urn:microsoft.com/office/officeart/2005/8/layout/vList6"/>
    <dgm:cxn modelId="{7EBD50E8-649B-40A4-A2F7-8C8016FA71E5}" srcId="{3E2D7CE9-C66D-46B8-A353-9CF470644120}" destId="{DA617D88-DEE0-4ECD-BA52-C57F0BDC8FEC}" srcOrd="2" destOrd="0" parTransId="{F6E5867A-3C05-4AB8-9B10-492B38A99BDC}" sibTransId="{603AC959-49A6-4FB2-88FA-F8DA5BF5D387}"/>
    <dgm:cxn modelId="{C03B63EA-F512-4910-B445-E241CE56BCCD}" srcId="{C78FA218-E2B6-406A-AD21-C7A0EF90B733}" destId="{D55C4769-3CEA-47FD-BA3A-85442334C036}" srcOrd="1" destOrd="0" parTransId="{7780D7F7-E1B8-4E8C-9D01-71BF8FFCE963}" sibTransId="{BDCCFCD0-8CD2-4BBA-A6B3-1646FAE3AB16}"/>
    <dgm:cxn modelId="{F9224A23-C07B-41D7-886A-68A8FB15484E}" type="presParOf" srcId="{B17A697A-6348-461B-81BD-379642E4B843}" destId="{5282A1DD-659B-417B-B516-FAA6401D961F}" srcOrd="0" destOrd="0" presId="urn:microsoft.com/office/officeart/2005/8/layout/vList6"/>
    <dgm:cxn modelId="{E66A06AB-2186-4560-9F93-DBE6BEEEE877}" type="presParOf" srcId="{5282A1DD-659B-417B-B516-FAA6401D961F}" destId="{6287228F-A598-4C71-BB55-D64F1004FE4E}" srcOrd="0" destOrd="0" presId="urn:microsoft.com/office/officeart/2005/8/layout/vList6"/>
    <dgm:cxn modelId="{8FE5DC05-9C73-4186-8145-DE3CBF156AAC}" type="presParOf" srcId="{5282A1DD-659B-417B-B516-FAA6401D961F}" destId="{63D4E64E-66DA-45BC-A3FC-855D168CB67E}" srcOrd="1" destOrd="0" presId="urn:microsoft.com/office/officeart/2005/8/layout/vList6"/>
    <dgm:cxn modelId="{8C205FD6-EA5F-4FC0-B783-FD2F1E13F850}" type="presParOf" srcId="{B17A697A-6348-461B-81BD-379642E4B843}" destId="{84327B10-3CDF-4FCC-97CF-8B3BCCDDC035}" srcOrd="1" destOrd="0" presId="urn:microsoft.com/office/officeart/2005/8/layout/vList6"/>
    <dgm:cxn modelId="{5B5BF9D0-4DD0-4A6F-B0F3-7DD97943B132}" type="presParOf" srcId="{B17A697A-6348-461B-81BD-379642E4B843}" destId="{02D5A449-E594-4EA8-BB34-ECE93057169D}" srcOrd="2" destOrd="0" presId="urn:microsoft.com/office/officeart/2005/8/layout/vList6"/>
    <dgm:cxn modelId="{68626CFB-075A-4466-B04E-D04722708B05}" type="presParOf" srcId="{02D5A449-E594-4EA8-BB34-ECE93057169D}" destId="{B0EE4351-42BC-44A5-915F-98FB56B15353}" srcOrd="0" destOrd="0" presId="urn:microsoft.com/office/officeart/2005/8/layout/vList6"/>
    <dgm:cxn modelId="{23CBD943-BF9E-4E9F-BB63-82551058209E}" type="presParOf" srcId="{02D5A449-E594-4EA8-BB34-ECE93057169D}" destId="{27222D05-D75C-4567-B9C8-DF34110F585B}" srcOrd="1" destOrd="0" presId="urn:microsoft.com/office/officeart/2005/8/layout/vList6"/>
    <dgm:cxn modelId="{4EB987FC-CE59-43EC-8269-D951AEAC079C}" type="presParOf" srcId="{B17A697A-6348-461B-81BD-379642E4B843}" destId="{956788FA-B103-4296-8D44-B1201E8D8C41}" srcOrd="3" destOrd="0" presId="urn:microsoft.com/office/officeart/2005/8/layout/vList6"/>
    <dgm:cxn modelId="{89A6FAE6-DEC3-4163-AAF5-9B0CFC52E6C0}" type="presParOf" srcId="{B17A697A-6348-461B-81BD-379642E4B843}" destId="{1AFA08B4-F3FC-477E-8EC0-7285F5FE64EF}" srcOrd="4" destOrd="0" presId="urn:microsoft.com/office/officeart/2005/8/layout/vList6"/>
    <dgm:cxn modelId="{2D2FC997-5AFC-41AB-BDD3-8346412EADDD}" type="presParOf" srcId="{1AFA08B4-F3FC-477E-8EC0-7285F5FE64EF}" destId="{B737E4AF-F55A-4697-8951-08F1545C0DD0}" srcOrd="0" destOrd="0" presId="urn:microsoft.com/office/officeart/2005/8/layout/vList6"/>
    <dgm:cxn modelId="{A4CA35AA-E07A-4854-8C02-EE11C2698BE9}" type="presParOf" srcId="{1AFA08B4-F3FC-477E-8EC0-7285F5FE64EF}" destId="{CD06303C-54AD-4C88-A8BF-534C39F1AE19}" srcOrd="1" destOrd="0" presId="urn:microsoft.com/office/officeart/2005/8/layout/vList6"/>
    <dgm:cxn modelId="{5100A4DC-5C42-4B0C-A637-41D21B9EC49B}" type="presParOf" srcId="{B17A697A-6348-461B-81BD-379642E4B843}" destId="{3AFBB1F2-6282-45C7-B1DB-B421F84A6596}" srcOrd="5" destOrd="0" presId="urn:microsoft.com/office/officeart/2005/8/layout/vList6"/>
    <dgm:cxn modelId="{87ED88D9-9CE8-4C48-B7C7-8DB448817E4A}" type="presParOf" srcId="{B17A697A-6348-461B-81BD-379642E4B843}" destId="{D366786F-9D90-450E-A3C7-A37D654682D8}" srcOrd="6" destOrd="0" presId="urn:microsoft.com/office/officeart/2005/8/layout/vList6"/>
    <dgm:cxn modelId="{FDA2747C-8A81-4531-9E0D-42FC89619C89}" type="presParOf" srcId="{D366786F-9D90-450E-A3C7-A37D654682D8}" destId="{5D9265E8-2561-4B97-BF10-3CF12574BCE4}" srcOrd="0" destOrd="0" presId="urn:microsoft.com/office/officeart/2005/8/layout/vList6"/>
    <dgm:cxn modelId="{D69C0746-A1F8-46AC-83D3-C1958DD42164}" type="presParOf" srcId="{D366786F-9D90-450E-A3C7-A37D654682D8}" destId="{6ECEDC2C-6957-40F1-A21A-6B498FE8D91E}" srcOrd="1" destOrd="0" presId="urn:microsoft.com/office/officeart/2005/8/layout/vList6"/>
    <dgm:cxn modelId="{540ABB90-0BA4-4916-A443-9F356D34F3A1}" type="presParOf" srcId="{B17A697A-6348-461B-81BD-379642E4B843}" destId="{395C07D4-074F-4693-B924-95694BC717A9}" srcOrd="7" destOrd="0" presId="urn:microsoft.com/office/officeart/2005/8/layout/vList6"/>
    <dgm:cxn modelId="{D3D937B2-726A-4076-A237-487020DD4DA3}" type="presParOf" srcId="{B17A697A-6348-461B-81BD-379642E4B843}" destId="{58F36FD7-65C9-4262-A421-AAFDCBEDE637}" srcOrd="8" destOrd="0" presId="urn:microsoft.com/office/officeart/2005/8/layout/vList6"/>
    <dgm:cxn modelId="{EF0B1545-823B-4E84-B39E-C21B8DDDB9D8}" type="presParOf" srcId="{58F36FD7-65C9-4262-A421-AAFDCBEDE637}" destId="{4AD0A7F5-4DF4-407F-A3AC-B0A59624886E}" srcOrd="0" destOrd="0" presId="urn:microsoft.com/office/officeart/2005/8/layout/vList6"/>
    <dgm:cxn modelId="{F7723A9A-9629-4D7C-82B7-DEB803EF72B3}" type="presParOf" srcId="{58F36FD7-65C9-4262-A421-AAFDCBEDE637}" destId="{02C8B909-463A-409C-A9F9-CD41B7086CDA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B506C9F-CE97-4685-AF16-FFFD6CFCD804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</dgm:pt>
    <dgm:pt modelId="{6C37C6F5-330F-4317-BB68-23D89F11664A}">
      <dgm:prSet phldrT="[Text]" custT="1"/>
      <dgm:spPr/>
      <dgm:t>
        <a:bodyPr/>
        <a:lstStyle/>
        <a:p>
          <a:r>
            <a:rPr lang="en-IN" sz="1800" dirty="0"/>
            <a:t>Data Collection (NewsAPI, Twitter API, Yahoo Finance)</a:t>
          </a:r>
        </a:p>
      </dgm:t>
    </dgm:pt>
    <dgm:pt modelId="{C3BE299D-B55A-49B3-B611-7AF4B969650B}" type="parTrans" cxnId="{4CAD6403-4E2E-4F48-9906-F9B0708C13BE}">
      <dgm:prSet/>
      <dgm:spPr/>
      <dgm:t>
        <a:bodyPr/>
        <a:lstStyle/>
        <a:p>
          <a:endParaRPr lang="en-IN"/>
        </a:p>
      </dgm:t>
    </dgm:pt>
    <dgm:pt modelId="{38C78F60-A992-4C6E-B072-90E0D98CDFBD}" type="sibTrans" cxnId="{4CAD6403-4E2E-4F48-9906-F9B0708C13BE}">
      <dgm:prSet/>
      <dgm:spPr/>
      <dgm:t>
        <a:bodyPr/>
        <a:lstStyle/>
        <a:p>
          <a:endParaRPr lang="en-IN" dirty="0"/>
        </a:p>
      </dgm:t>
    </dgm:pt>
    <dgm:pt modelId="{E4C1B3A7-EC98-4D5B-9348-687DDBFC1B4D}">
      <dgm:prSet phldrT="[Text]" custT="1"/>
      <dgm:spPr/>
      <dgm:t>
        <a:bodyPr/>
        <a:lstStyle/>
        <a:p>
          <a:r>
            <a:rPr lang="en-IN" sz="1800" dirty="0"/>
            <a:t>Text Cleaning and Tokenization</a:t>
          </a:r>
        </a:p>
      </dgm:t>
    </dgm:pt>
    <dgm:pt modelId="{179E4F25-07FB-4A33-914A-0BFD9660052D}" type="parTrans" cxnId="{316926A3-16F5-4B20-A424-AE8727BA1CED}">
      <dgm:prSet/>
      <dgm:spPr/>
      <dgm:t>
        <a:bodyPr/>
        <a:lstStyle/>
        <a:p>
          <a:endParaRPr lang="en-IN"/>
        </a:p>
      </dgm:t>
    </dgm:pt>
    <dgm:pt modelId="{A36310D6-5F92-43A8-91A1-4FAD4241CE2E}" type="sibTrans" cxnId="{316926A3-16F5-4B20-A424-AE8727BA1CED}">
      <dgm:prSet/>
      <dgm:spPr/>
      <dgm:t>
        <a:bodyPr/>
        <a:lstStyle/>
        <a:p>
          <a:endParaRPr lang="en-IN" dirty="0"/>
        </a:p>
      </dgm:t>
    </dgm:pt>
    <dgm:pt modelId="{DCB98A39-703C-4D77-B9F3-0AF558FF45F2}">
      <dgm:prSet phldrT="[Text]" custT="1"/>
      <dgm:spPr/>
      <dgm:t>
        <a:bodyPr/>
        <a:lstStyle/>
        <a:p>
          <a:r>
            <a:rPr lang="en-IN" sz="1800" dirty="0"/>
            <a:t>Sentiment Analysis (VADER, TextBlob)</a:t>
          </a:r>
        </a:p>
      </dgm:t>
    </dgm:pt>
    <dgm:pt modelId="{11480F5D-9286-4DDE-A72D-66D471D2DE27}" type="parTrans" cxnId="{C43CC9C3-887D-46A8-BBE8-16E2E56CCDE8}">
      <dgm:prSet/>
      <dgm:spPr/>
      <dgm:t>
        <a:bodyPr/>
        <a:lstStyle/>
        <a:p>
          <a:endParaRPr lang="en-IN"/>
        </a:p>
      </dgm:t>
    </dgm:pt>
    <dgm:pt modelId="{AF665CAE-73FD-4974-9BAB-44CDDAFEEADA}" type="sibTrans" cxnId="{C43CC9C3-887D-46A8-BBE8-16E2E56CCDE8}">
      <dgm:prSet/>
      <dgm:spPr/>
      <dgm:t>
        <a:bodyPr/>
        <a:lstStyle/>
        <a:p>
          <a:endParaRPr lang="en-IN" dirty="0"/>
        </a:p>
      </dgm:t>
    </dgm:pt>
    <dgm:pt modelId="{AF7E9C8F-E3E5-4E6C-ADD0-EB482A80C109}">
      <dgm:prSet phldrT="[Text]" custT="1"/>
      <dgm:spPr/>
      <dgm:t>
        <a:bodyPr/>
        <a:lstStyle/>
        <a:p>
          <a:r>
            <a:rPr lang="en-IN" sz="1800" dirty="0"/>
            <a:t>Named Entity Recognition (NER)</a:t>
          </a:r>
        </a:p>
      </dgm:t>
    </dgm:pt>
    <dgm:pt modelId="{BA031899-CE94-44E9-82CB-52A4453A2840}" type="parTrans" cxnId="{92C3BE97-4ECA-4E08-BBA4-AF858D385A1A}">
      <dgm:prSet/>
      <dgm:spPr/>
      <dgm:t>
        <a:bodyPr/>
        <a:lstStyle/>
        <a:p>
          <a:endParaRPr lang="en-IN"/>
        </a:p>
      </dgm:t>
    </dgm:pt>
    <dgm:pt modelId="{9C2CAC14-6D35-444A-BEB7-A5057DBE1F7E}" type="sibTrans" cxnId="{92C3BE97-4ECA-4E08-BBA4-AF858D385A1A}">
      <dgm:prSet/>
      <dgm:spPr/>
      <dgm:t>
        <a:bodyPr/>
        <a:lstStyle/>
        <a:p>
          <a:endParaRPr lang="en-IN" dirty="0"/>
        </a:p>
      </dgm:t>
    </dgm:pt>
    <dgm:pt modelId="{B01A35A0-1DF8-450B-AB1F-9E5BE6A761EB}">
      <dgm:prSet phldrT="[Text]" custT="1"/>
      <dgm:spPr/>
      <dgm:t>
        <a:bodyPr/>
        <a:lstStyle/>
        <a:p>
          <a:r>
            <a:rPr lang="en-IN" sz="1800" dirty="0"/>
            <a:t>Signal Generation (Sentiment + Price Action)</a:t>
          </a:r>
        </a:p>
      </dgm:t>
    </dgm:pt>
    <dgm:pt modelId="{A393076F-8128-4DB9-BF83-B78628A0091F}" type="parTrans" cxnId="{C01279AE-2A23-49F4-9F8B-57477A7AB175}">
      <dgm:prSet/>
      <dgm:spPr/>
      <dgm:t>
        <a:bodyPr/>
        <a:lstStyle/>
        <a:p>
          <a:endParaRPr lang="en-IN"/>
        </a:p>
      </dgm:t>
    </dgm:pt>
    <dgm:pt modelId="{86EFC915-D26C-442B-BC03-07F6B0880A0F}" type="sibTrans" cxnId="{C01279AE-2A23-49F4-9F8B-57477A7AB175}">
      <dgm:prSet/>
      <dgm:spPr/>
      <dgm:t>
        <a:bodyPr/>
        <a:lstStyle/>
        <a:p>
          <a:endParaRPr lang="en-IN"/>
        </a:p>
      </dgm:t>
    </dgm:pt>
    <dgm:pt modelId="{317EE7A1-C119-467C-B256-B0D38B1D3A6A}">
      <dgm:prSet phldrT="[Text]"/>
      <dgm:spPr/>
      <dgm:t>
        <a:bodyPr/>
        <a:lstStyle/>
        <a:p>
          <a:endParaRPr lang="en-IN"/>
        </a:p>
      </dgm:t>
    </dgm:pt>
    <dgm:pt modelId="{022810FC-89FA-4F9C-95F3-3238CA7BE543}" type="parTrans" cxnId="{DAAA25E9-0F6E-4241-A21C-7458235293DA}">
      <dgm:prSet/>
      <dgm:spPr/>
      <dgm:t>
        <a:bodyPr/>
        <a:lstStyle/>
        <a:p>
          <a:endParaRPr lang="en-IN"/>
        </a:p>
      </dgm:t>
    </dgm:pt>
    <dgm:pt modelId="{2EB2342D-C379-4C77-B369-982C3229A871}" type="sibTrans" cxnId="{DAAA25E9-0F6E-4241-A21C-7458235293DA}">
      <dgm:prSet/>
      <dgm:spPr/>
      <dgm:t>
        <a:bodyPr/>
        <a:lstStyle/>
        <a:p>
          <a:endParaRPr lang="en-IN"/>
        </a:p>
      </dgm:t>
    </dgm:pt>
    <dgm:pt modelId="{49357489-2F8A-4EC8-9975-0187737EF304}" type="pres">
      <dgm:prSet presAssocID="{2B506C9F-CE97-4685-AF16-FFFD6CFCD804}" presName="outerComposite" presStyleCnt="0">
        <dgm:presLayoutVars>
          <dgm:chMax val="5"/>
          <dgm:dir/>
          <dgm:resizeHandles val="exact"/>
        </dgm:presLayoutVars>
      </dgm:prSet>
      <dgm:spPr/>
    </dgm:pt>
    <dgm:pt modelId="{41CA73FA-3AC3-4818-AE46-F3CCDC0CF9A3}" type="pres">
      <dgm:prSet presAssocID="{2B506C9F-CE97-4685-AF16-FFFD6CFCD804}" presName="dummyMaxCanvas" presStyleCnt="0">
        <dgm:presLayoutVars/>
      </dgm:prSet>
      <dgm:spPr/>
    </dgm:pt>
    <dgm:pt modelId="{2EA779E4-E636-44EA-AC17-0D8AD3BDAA69}" type="pres">
      <dgm:prSet presAssocID="{2B506C9F-CE97-4685-AF16-FFFD6CFCD804}" presName="FiveNodes_1" presStyleLbl="node1" presStyleIdx="0" presStyleCnt="5">
        <dgm:presLayoutVars>
          <dgm:bulletEnabled val="1"/>
        </dgm:presLayoutVars>
      </dgm:prSet>
      <dgm:spPr/>
    </dgm:pt>
    <dgm:pt modelId="{AB899AAF-593F-4F44-9C88-7ECBC84A37FD}" type="pres">
      <dgm:prSet presAssocID="{2B506C9F-CE97-4685-AF16-FFFD6CFCD804}" presName="FiveNodes_2" presStyleLbl="node1" presStyleIdx="1" presStyleCnt="5">
        <dgm:presLayoutVars>
          <dgm:bulletEnabled val="1"/>
        </dgm:presLayoutVars>
      </dgm:prSet>
      <dgm:spPr/>
    </dgm:pt>
    <dgm:pt modelId="{941594BC-1269-40C3-95FC-E7BDAB53C2A0}" type="pres">
      <dgm:prSet presAssocID="{2B506C9F-CE97-4685-AF16-FFFD6CFCD804}" presName="FiveNodes_3" presStyleLbl="node1" presStyleIdx="2" presStyleCnt="5">
        <dgm:presLayoutVars>
          <dgm:bulletEnabled val="1"/>
        </dgm:presLayoutVars>
      </dgm:prSet>
      <dgm:spPr/>
    </dgm:pt>
    <dgm:pt modelId="{8AC75BDF-B27B-437D-B2F0-C13137294E75}" type="pres">
      <dgm:prSet presAssocID="{2B506C9F-CE97-4685-AF16-FFFD6CFCD804}" presName="FiveNodes_4" presStyleLbl="node1" presStyleIdx="3" presStyleCnt="5">
        <dgm:presLayoutVars>
          <dgm:bulletEnabled val="1"/>
        </dgm:presLayoutVars>
      </dgm:prSet>
      <dgm:spPr/>
    </dgm:pt>
    <dgm:pt modelId="{34F02F8F-D17E-4210-99C7-60676A160750}" type="pres">
      <dgm:prSet presAssocID="{2B506C9F-CE97-4685-AF16-FFFD6CFCD804}" presName="FiveNodes_5" presStyleLbl="node1" presStyleIdx="4" presStyleCnt="5">
        <dgm:presLayoutVars>
          <dgm:bulletEnabled val="1"/>
        </dgm:presLayoutVars>
      </dgm:prSet>
      <dgm:spPr/>
    </dgm:pt>
    <dgm:pt modelId="{42ECD178-3ED5-450D-9DE9-3D98A51EA368}" type="pres">
      <dgm:prSet presAssocID="{2B506C9F-CE97-4685-AF16-FFFD6CFCD804}" presName="FiveConn_1-2" presStyleLbl="fgAccFollowNode1" presStyleIdx="0" presStyleCnt="4">
        <dgm:presLayoutVars>
          <dgm:bulletEnabled val="1"/>
        </dgm:presLayoutVars>
      </dgm:prSet>
      <dgm:spPr/>
    </dgm:pt>
    <dgm:pt modelId="{B4BAC3D3-81CC-4DEB-9824-BAA7E3E9B3A5}" type="pres">
      <dgm:prSet presAssocID="{2B506C9F-CE97-4685-AF16-FFFD6CFCD804}" presName="FiveConn_2-3" presStyleLbl="fgAccFollowNode1" presStyleIdx="1" presStyleCnt="4">
        <dgm:presLayoutVars>
          <dgm:bulletEnabled val="1"/>
        </dgm:presLayoutVars>
      </dgm:prSet>
      <dgm:spPr/>
    </dgm:pt>
    <dgm:pt modelId="{03CBC816-26CC-4959-AB30-1569DDA12839}" type="pres">
      <dgm:prSet presAssocID="{2B506C9F-CE97-4685-AF16-FFFD6CFCD804}" presName="FiveConn_3-4" presStyleLbl="fgAccFollowNode1" presStyleIdx="2" presStyleCnt="4">
        <dgm:presLayoutVars>
          <dgm:bulletEnabled val="1"/>
        </dgm:presLayoutVars>
      </dgm:prSet>
      <dgm:spPr/>
    </dgm:pt>
    <dgm:pt modelId="{422F3A61-3D31-4A20-9D6F-38082510BB43}" type="pres">
      <dgm:prSet presAssocID="{2B506C9F-CE97-4685-AF16-FFFD6CFCD804}" presName="FiveConn_4-5" presStyleLbl="fgAccFollowNode1" presStyleIdx="3" presStyleCnt="4">
        <dgm:presLayoutVars>
          <dgm:bulletEnabled val="1"/>
        </dgm:presLayoutVars>
      </dgm:prSet>
      <dgm:spPr/>
    </dgm:pt>
    <dgm:pt modelId="{8DE59E61-C68C-409C-BED2-021F091A86EC}" type="pres">
      <dgm:prSet presAssocID="{2B506C9F-CE97-4685-AF16-FFFD6CFCD804}" presName="FiveNodes_1_text" presStyleLbl="node1" presStyleIdx="4" presStyleCnt="5">
        <dgm:presLayoutVars>
          <dgm:bulletEnabled val="1"/>
        </dgm:presLayoutVars>
      </dgm:prSet>
      <dgm:spPr/>
    </dgm:pt>
    <dgm:pt modelId="{5516B51C-B8E3-4005-B959-0BCC1A609CB9}" type="pres">
      <dgm:prSet presAssocID="{2B506C9F-CE97-4685-AF16-FFFD6CFCD804}" presName="FiveNodes_2_text" presStyleLbl="node1" presStyleIdx="4" presStyleCnt="5">
        <dgm:presLayoutVars>
          <dgm:bulletEnabled val="1"/>
        </dgm:presLayoutVars>
      </dgm:prSet>
      <dgm:spPr/>
    </dgm:pt>
    <dgm:pt modelId="{AAF54070-06E4-49A8-9B0F-6D0F394FBCDC}" type="pres">
      <dgm:prSet presAssocID="{2B506C9F-CE97-4685-AF16-FFFD6CFCD804}" presName="FiveNodes_3_text" presStyleLbl="node1" presStyleIdx="4" presStyleCnt="5">
        <dgm:presLayoutVars>
          <dgm:bulletEnabled val="1"/>
        </dgm:presLayoutVars>
      </dgm:prSet>
      <dgm:spPr/>
    </dgm:pt>
    <dgm:pt modelId="{9EE9AA65-E860-42E3-95B1-7C036C56E8AF}" type="pres">
      <dgm:prSet presAssocID="{2B506C9F-CE97-4685-AF16-FFFD6CFCD804}" presName="FiveNodes_4_text" presStyleLbl="node1" presStyleIdx="4" presStyleCnt="5">
        <dgm:presLayoutVars>
          <dgm:bulletEnabled val="1"/>
        </dgm:presLayoutVars>
      </dgm:prSet>
      <dgm:spPr/>
    </dgm:pt>
    <dgm:pt modelId="{B877C048-3FA7-47C7-8E17-6D050B3C5890}" type="pres">
      <dgm:prSet presAssocID="{2B506C9F-CE97-4685-AF16-FFFD6CFCD804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4CAD6403-4E2E-4F48-9906-F9B0708C13BE}" srcId="{2B506C9F-CE97-4685-AF16-FFFD6CFCD804}" destId="{6C37C6F5-330F-4317-BB68-23D89F11664A}" srcOrd="0" destOrd="0" parTransId="{C3BE299D-B55A-49B3-B611-7AF4B969650B}" sibTransId="{38C78F60-A992-4C6E-B072-90E0D98CDFBD}"/>
    <dgm:cxn modelId="{2923B11F-4280-4662-9A2B-C24BD66C6F8E}" type="presOf" srcId="{DCB98A39-703C-4D77-B9F3-0AF558FF45F2}" destId="{941594BC-1269-40C3-95FC-E7BDAB53C2A0}" srcOrd="0" destOrd="0" presId="urn:microsoft.com/office/officeart/2005/8/layout/vProcess5"/>
    <dgm:cxn modelId="{E635BA26-35C1-4404-93F6-CEBB5DC8B1FA}" type="presOf" srcId="{2B506C9F-CE97-4685-AF16-FFFD6CFCD804}" destId="{49357489-2F8A-4EC8-9975-0187737EF304}" srcOrd="0" destOrd="0" presId="urn:microsoft.com/office/officeart/2005/8/layout/vProcess5"/>
    <dgm:cxn modelId="{448B6A30-2C5E-4325-B4B3-F9DBA055AA82}" type="presOf" srcId="{B01A35A0-1DF8-450B-AB1F-9E5BE6A761EB}" destId="{34F02F8F-D17E-4210-99C7-60676A160750}" srcOrd="0" destOrd="0" presId="urn:microsoft.com/office/officeart/2005/8/layout/vProcess5"/>
    <dgm:cxn modelId="{5E68C130-1F71-46B4-969A-4E7BBDBE3380}" type="presOf" srcId="{38C78F60-A992-4C6E-B072-90E0D98CDFBD}" destId="{42ECD178-3ED5-450D-9DE9-3D98A51EA368}" srcOrd="0" destOrd="0" presId="urn:microsoft.com/office/officeart/2005/8/layout/vProcess5"/>
    <dgm:cxn modelId="{51B6355F-578D-47F8-A1FF-F9A9740BC2CA}" type="presOf" srcId="{B01A35A0-1DF8-450B-AB1F-9E5BE6A761EB}" destId="{B877C048-3FA7-47C7-8E17-6D050B3C5890}" srcOrd="1" destOrd="0" presId="urn:microsoft.com/office/officeart/2005/8/layout/vProcess5"/>
    <dgm:cxn modelId="{0745C860-5497-4800-824F-A115FDE789BE}" type="presOf" srcId="{E4C1B3A7-EC98-4D5B-9348-687DDBFC1B4D}" destId="{AB899AAF-593F-4F44-9C88-7ECBC84A37FD}" srcOrd="0" destOrd="0" presId="urn:microsoft.com/office/officeart/2005/8/layout/vProcess5"/>
    <dgm:cxn modelId="{28CED666-4DB2-48A4-9381-1C917699A400}" type="presOf" srcId="{DCB98A39-703C-4D77-B9F3-0AF558FF45F2}" destId="{AAF54070-06E4-49A8-9B0F-6D0F394FBCDC}" srcOrd="1" destOrd="0" presId="urn:microsoft.com/office/officeart/2005/8/layout/vProcess5"/>
    <dgm:cxn modelId="{F15CEC58-B805-41FC-BECE-EBEE7B4644C8}" type="presOf" srcId="{AF665CAE-73FD-4974-9BAB-44CDDAFEEADA}" destId="{03CBC816-26CC-4959-AB30-1569DDA12839}" srcOrd="0" destOrd="0" presId="urn:microsoft.com/office/officeart/2005/8/layout/vProcess5"/>
    <dgm:cxn modelId="{3B936A7E-0133-43D6-813A-9DC6186AF9EB}" type="presOf" srcId="{6C37C6F5-330F-4317-BB68-23D89F11664A}" destId="{8DE59E61-C68C-409C-BED2-021F091A86EC}" srcOrd="1" destOrd="0" presId="urn:microsoft.com/office/officeart/2005/8/layout/vProcess5"/>
    <dgm:cxn modelId="{92C3BE97-4ECA-4E08-BBA4-AF858D385A1A}" srcId="{2B506C9F-CE97-4685-AF16-FFFD6CFCD804}" destId="{AF7E9C8F-E3E5-4E6C-ADD0-EB482A80C109}" srcOrd="3" destOrd="0" parTransId="{BA031899-CE94-44E9-82CB-52A4453A2840}" sibTransId="{9C2CAC14-6D35-444A-BEB7-A5057DBE1F7E}"/>
    <dgm:cxn modelId="{76B3AD99-067C-4E63-B4CF-1FD72BD1821B}" type="presOf" srcId="{AF7E9C8F-E3E5-4E6C-ADD0-EB482A80C109}" destId="{9EE9AA65-E860-42E3-95B1-7C036C56E8AF}" srcOrd="1" destOrd="0" presId="urn:microsoft.com/office/officeart/2005/8/layout/vProcess5"/>
    <dgm:cxn modelId="{1190389A-0137-47CA-86B9-F14D0B06AF3A}" type="presOf" srcId="{AF7E9C8F-E3E5-4E6C-ADD0-EB482A80C109}" destId="{8AC75BDF-B27B-437D-B2F0-C13137294E75}" srcOrd="0" destOrd="0" presId="urn:microsoft.com/office/officeart/2005/8/layout/vProcess5"/>
    <dgm:cxn modelId="{316926A3-16F5-4B20-A424-AE8727BA1CED}" srcId="{2B506C9F-CE97-4685-AF16-FFFD6CFCD804}" destId="{E4C1B3A7-EC98-4D5B-9348-687DDBFC1B4D}" srcOrd="1" destOrd="0" parTransId="{179E4F25-07FB-4A33-914A-0BFD9660052D}" sibTransId="{A36310D6-5F92-43A8-91A1-4FAD4241CE2E}"/>
    <dgm:cxn modelId="{C01279AE-2A23-49F4-9F8B-57477A7AB175}" srcId="{2B506C9F-CE97-4685-AF16-FFFD6CFCD804}" destId="{B01A35A0-1DF8-450B-AB1F-9E5BE6A761EB}" srcOrd="4" destOrd="0" parTransId="{A393076F-8128-4DB9-BF83-B78628A0091F}" sibTransId="{86EFC915-D26C-442B-BC03-07F6B0880A0F}"/>
    <dgm:cxn modelId="{2C9121C2-C0C0-4043-81A4-3F32AFF7E928}" type="presOf" srcId="{9C2CAC14-6D35-444A-BEB7-A5057DBE1F7E}" destId="{422F3A61-3D31-4A20-9D6F-38082510BB43}" srcOrd="0" destOrd="0" presId="urn:microsoft.com/office/officeart/2005/8/layout/vProcess5"/>
    <dgm:cxn modelId="{C43CC9C3-887D-46A8-BBE8-16E2E56CCDE8}" srcId="{2B506C9F-CE97-4685-AF16-FFFD6CFCD804}" destId="{DCB98A39-703C-4D77-B9F3-0AF558FF45F2}" srcOrd="2" destOrd="0" parTransId="{11480F5D-9286-4DDE-A72D-66D471D2DE27}" sibTransId="{AF665CAE-73FD-4974-9BAB-44CDDAFEEADA}"/>
    <dgm:cxn modelId="{CD9BB3E2-1A51-4BD0-8EB1-AFEF68485AD7}" type="presOf" srcId="{A36310D6-5F92-43A8-91A1-4FAD4241CE2E}" destId="{B4BAC3D3-81CC-4DEB-9824-BAA7E3E9B3A5}" srcOrd="0" destOrd="0" presId="urn:microsoft.com/office/officeart/2005/8/layout/vProcess5"/>
    <dgm:cxn modelId="{DAAA25E9-0F6E-4241-A21C-7458235293DA}" srcId="{2B506C9F-CE97-4685-AF16-FFFD6CFCD804}" destId="{317EE7A1-C119-467C-B256-B0D38B1D3A6A}" srcOrd="5" destOrd="0" parTransId="{022810FC-89FA-4F9C-95F3-3238CA7BE543}" sibTransId="{2EB2342D-C379-4C77-B369-982C3229A871}"/>
    <dgm:cxn modelId="{24ACF9F3-49D4-4C56-A296-85860FCC5E47}" type="presOf" srcId="{E4C1B3A7-EC98-4D5B-9348-687DDBFC1B4D}" destId="{5516B51C-B8E3-4005-B959-0BCC1A609CB9}" srcOrd="1" destOrd="0" presId="urn:microsoft.com/office/officeart/2005/8/layout/vProcess5"/>
    <dgm:cxn modelId="{1D4526FB-AF84-426E-98EF-71DA07ED3137}" type="presOf" srcId="{6C37C6F5-330F-4317-BB68-23D89F11664A}" destId="{2EA779E4-E636-44EA-AC17-0D8AD3BDAA69}" srcOrd="0" destOrd="0" presId="urn:microsoft.com/office/officeart/2005/8/layout/vProcess5"/>
    <dgm:cxn modelId="{89B6E913-DC80-47E7-BD62-E91408AADE1B}" type="presParOf" srcId="{49357489-2F8A-4EC8-9975-0187737EF304}" destId="{41CA73FA-3AC3-4818-AE46-F3CCDC0CF9A3}" srcOrd="0" destOrd="0" presId="urn:microsoft.com/office/officeart/2005/8/layout/vProcess5"/>
    <dgm:cxn modelId="{F26B7543-D30E-439B-AAD9-2CF3AC464313}" type="presParOf" srcId="{49357489-2F8A-4EC8-9975-0187737EF304}" destId="{2EA779E4-E636-44EA-AC17-0D8AD3BDAA69}" srcOrd="1" destOrd="0" presId="urn:microsoft.com/office/officeart/2005/8/layout/vProcess5"/>
    <dgm:cxn modelId="{D6CC6C52-761D-4D3E-8C7B-A899EB608493}" type="presParOf" srcId="{49357489-2F8A-4EC8-9975-0187737EF304}" destId="{AB899AAF-593F-4F44-9C88-7ECBC84A37FD}" srcOrd="2" destOrd="0" presId="urn:microsoft.com/office/officeart/2005/8/layout/vProcess5"/>
    <dgm:cxn modelId="{C70776D0-67EA-4A96-8AE5-45863FD92568}" type="presParOf" srcId="{49357489-2F8A-4EC8-9975-0187737EF304}" destId="{941594BC-1269-40C3-95FC-E7BDAB53C2A0}" srcOrd="3" destOrd="0" presId="urn:microsoft.com/office/officeart/2005/8/layout/vProcess5"/>
    <dgm:cxn modelId="{649BA225-7C77-47F9-B550-8D7D36B94B3B}" type="presParOf" srcId="{49357489-2F8A-4EC8-9975-0187737EF304}" destId="{8AC75BDF-B27B-437D-B2F0-C13137294E75}" srcOrd="4" destOrd="0" presId="urn:microsoft.com/office/officeart/2005/8/layout/vProcess5"/>
    <dgm:cxn modelId="{5A97B27C-42E1-45D6-8F42-14634082F62D}" type="presParOf" srcId="{49357489-2F8A-4EC8-9975-0187737EF304}" destId="{34F02F8F-D17E-4210-99C7-60676A160750}" srcOrd="5" destOrd="0" presId="urn:microsoft.com/office/officeart/2005/8/layout/vProcess5"/>
    <dgm:cxn modelId="{2BE456D1-B10F-4F8F-BF8C-2B9CB93E5292}" type="presParOf" srcId="{49357489-2F8A-4EC8-9975-0187737EF304}" destId="{42ECD178-3ED5-450D-9DE9-3D98A51EA368}" srcOrd="6" destOrd="0" presId="urn:microsoft.com/office/officeart/2005/8/layout/vProcess5"/>
    <dgm:cxn modelId="{C7324C8F-B1D8-4195-B758-4B014B03A7CE}" type="presParOf" srcId="{49357489-2F8A-4EC8-9975-0187737EF304}" destId="{B4BAC3D3-81CC-4DEB-9824-BAA7E3E9B3A5}" srcOrd="7" destOrd="0" presId="urn:microsoft.com/office/officeart/2005/8/layout/vProcess5"/>
    <dgm:cxn modelId="{348AD507-9C9E-44C3-8CE6-E135A08B46BD}" type="presParOf" srcId="{49357489-2F8A-4EC8-9975-0187737EF304}" destId="{03CBC816-26CC-4959-AB30-1569DDA12839}" srcOrd="8" destOrd="0" presId="urn:microsoft.com/office/officeart/2005/8/layout/vProcess5"/>
    <dgm:cxn modelId="{B73B2810-28A0-4A74-9346-95C5A3104B50}" type="presParOf" srcId="{49357489-2F8A-4EC8-9975-0187737EF304}" destId="{422F3A61-3D31-4A20-9D6F-38082510BB43}" srcOrd="9" destOrd="0" presId="urn:microsoft.com/office/officeart/2005/8/layout/vProcess5"/>
    <dgm:cxn modelId="{42C9D7C6-EC84-4323-91A0-E4DC9CD0BFD7}" type="presParOf" srcId="{49357489-2F8A-4EC8-9975-0187737EF304}" destId="{8DE59E61-C68C-409C-BED2-021F091A86EC}" srcOrd="10" destOrd="0" presId="urn:microsoft.com/office/officeart/2005/8/layout/vProcess5"/>
    <dgm:cxn modelId="{40C80978-8B80-46A4-9761-BD288F0BA2CA}" type="presParOf" srcId="{49357489-2F8A-4EC8-9975-0187737EF304}" destId="{5516B51C-B8E3-4005-B959-0BCC1A609CB9}" srcOrd="11" destOrd="0" presId="urn:microsoft.com/office/officeart/2005/8/layout/vProcess5"/>
    <dgm:cxn modelId="{A376DBDD-3D0F-4B69-B355-B7DE02767326}" type="presParOf" srcId="{49357489-2F8A-4EC8-9975-0187737EF304}" destId="{AAF54070-06E4-49A8-9B0F-6D0F394FBCDC}" srcOrd="12" destOrd="0" presId="urn:microsoft.com/office/officeart/2005/8/layout/vProcess5"/>
    <dgm:cxn modelId="{E7EC0376-88CE-4C10-840F-9F2BCB52FDC8}" type="presParOf" srcId="{49357489-2F8A-4EC8-9975-0187737EF304}" destId="{9EE9AA65-E860-42E3-95B1-7C036C56E8AF}" srcOrd="13" destOrd="0" presId="urn:microsoft.com/office/officeart/2005/8/layout/vProcess5"/>
    <dgm:cxn modelId="{318A257D-A0D1-4611-8F38-EE294DAD8434}" type="presParOf" srcId="{49357489-2F8A-4EC8-9975-0187737EF304}" destId="{B877C048-3FA7-47C7-8E17-6D050B3C5890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DF6615C-487E-4138-A0E5-6CB33811E5A8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B9F596F-C889-4ED8-A3DF-1EA12BF43AD4}">
      <dgm:prSet phldrT="[Text]" custT="1"/>
      <dgm:spPr/>
      <dgm:t>
        <a:bodyPr/>
        <a:lstStyle/>
        <a:p>
          <a:r>
            <a:rPr lang="en-IN" sz="2000" dirty="0"/>
            <a:t>Financial News</a:t>
          </a:r>
        </a:p>
      </dgm:t>
    </dgm:pt>
    <dgm:pt modelId="{06391247-503D-447A-A84C-3E56F3699722}" type="parTrans" cxnId="{CF0B830B-081A-4FD1-AED7-B8862FBBD846}">
      <dgm:prSet/>
      <dgm:spPr/>
      <dgm:t>
        <a:bodyPr/>
        <a:lstStyle/>
        <a:p>
          <a:endParaRPr lang="en-IN"/>
        </a:p>
      </dgm:t>
    </dgm:pt>
    <dgm:pt modelId="{C444EECC-C75F-4D27-AED0-3334CDEF38E5}" type="sibTrans" cxnId="{CF0B830B-081A-4FD1-AED7-B8862FBBD846}">
      <dgm:prSet/>
      <dgm:spPr/>
      <dgm:t>
        <a:bodyPr/>
        <a:lstStyle/>
        <a:p>
          <a:endParaRPr lang="en-IN"/>
        </a:p>
      </dgm:t>
    </dgm:pt>
    <dgm:pt modelId="{7F705279-3EB0-41BA-9AB8-2B0C81F60B03}">
      <dgm:prSet phldrT="[Text]" custT="1"/>
      <dgm:spPr/>
      <dgm:t>
        <a:bodyPr/>
        <a:lstStyle/>
        <a:p>
          <a:r>
            <a:rPr lang="en-US" sz="1800" dirty="0"/>
            <a:t>NewsAPI Client</a:t>
          </a:r>
          <a:endParaRPr lang="en-IN" sz="1800" dirty="0"/>
        </a:p>
      </dgm:t>
    </dgm:pt>
    <dgm:pt modelId="{E0E755BA-D260-460D-914D-F74FA607A711}" type="parTrans" cxnId="{B89009BE-9A46-4108-A8F3-C12B7F4156CB}">
      <dgm:prSet/>
      <dgm:spPr/>
      <dgm:t>
        <a:bodyPr/>
        <a:lstStyle/>
        <a:p>
          <a:endParaRPr lang="en-IN"/>
        </a:p>
      </dgm:t>
    </dgm:pt>
    <dgm:pt modelId="{B3F3F312-24DC-4CAF-8CD1-4D91BFE0DF58}" type="sibTrans" cxnId="{B89009BE-9A46-4108-A8F3-C12B7F4156CB}">
      <dgm:prSet/>
      <dgm:spPr/>
      <dgm:t>
        <a:bodyPr/>
        <a:lstStyle/>
        <a:p>
          <a:endParaRPr lang="en-IN"/>
        </a:p>
      </dgm:t>
    </dgm:pt>
    <dgm:pt modelId="{0B27171A-42EF-4229-9376-C63D3A48F3BF}">
      <dgm:prSet phldrT="[Text]" custT="1"/>
      <dgm:spPr/>
      <dgm:t>
        <a:bodyPr/>
        <a:lstStyle/>
        <a:p>
          <a:r>
            <a:rPr lang="en-US" sz="2000" dirty="0"/>
            <a:t>Tweets</a:t>
          </a:r>
          <a:endParaRPr lang="en-IN" sz="2000" dirty="0"/>
        </a:p>
      </dgm:t>
    </dgm:pt>
    <dgm:pt modelId="{E467B5A7-686C-4A94-9BC4-217F57AD9907}" type="parTrans" cxnId="{F8E41645-F23B-43EF-AEC1-6D27DABA07D2}">
      <dgm:prSet/>
      <dgm:spPr/>
      <dgm:t>
        <a:bodyPr/>
        <a:lstStyle/>
        <a:p>
          <a:endParaRPr lang="en-IN"/>
        </a:p>
      </dgm:t>
    </dgm:pt>
    <dgm:pt modelId="{12C33DDD-F637-40EA-A84F-E5569237BD65}" type="sibTrans" cxnId="{F8E41645-F23B-43EF-AEC1-6D27DABA07D2}">
      <dgm:prSet/>
      <dgm:spPr/>
      <dgm:t>
        <a:bodyPr/>
        <a:lstStyle/>
        <a:p>
          <a:endParaRPr lang="en-IN"/>
        </a:p>
      </dgm:t>
    </dgm:pt>
    <dgm:pt modelId="{44BA77A4-336A-47AA-B05E-C479774FC63F}">
      <dgm:prSet phldrT="[Text]" custT="1"/>
      <dgm:spPr/>
      <dgm:t>
        <a:bodyPr/>
        <a:lstStyle/>
        <a:p>
          <a:r>
            <a:rPr lang="en-US" sz="1800" dirty="0"/>
            <a:t>Twitter API Fetch</a:t>
          </a:r>
          <a:endParaRPr lang="en-IN" sz="1800" dirty="0"/>
        </a:p>
      </dgm:t>
    </dgm:pt>
    <dgm:pt modelId="{4CA8DF6D-824F-4471-8C0F-CD48691DDE13}" type="parTrans" cxnId="{6A2B6DDE-AAD5-422D-9238-DAC0AB96549B}">
      <dgm:prSet/>
      <dgm:spPr/>
      <dgm:t>
        <a:bodyPr/>
        <a:lstStyle/>
        <a:p>
          <a:endParaRPr lang="en-IN"/>
        </a:p>
      </dgm:t>
    </dgm:pt>
    <dgm:pt modelId="{8CE2E467-209C-4D43-B8D4-95989322FD0F}" type="sibTrans" cxnId="{6A2B6DDE-AAD5-422D-9238-DAC0AB96549B}">
      <dgm:prSet/>
      <dgm:spPr/>
      <dgm:t>
        <a:bodyPr/>
        <a:lstStyle/>
        <a:p>
          <a:endParaRPr lang="en-IN"/>
        </a:p>
      </dgm:t>
    </dgm:pt>
    <dgm:pt modelId="{2307AC29-FA64-47E6-A32B-AB3C60F708DF}">
      <dgm:prSet phldrT="[Text]" custT="1"/>
      <dgm:spPr/>
      <dgm:t>
        <a:bodyPr/>
        <a:lstStyle/>
        <a:p>
          <a:r>
            <a:rPr lang="en-US" sz="2000" dirty="0"/>
            <a:t>Stock Data</a:t>
          </a:r>
          <a:endParaRPr lang="en-IN" sz="2000" dirty="0"/>
        </a:p>
      </dgm:t>
    </dgm:pt>
    <dgm:pt modelId="{888A9154-D1C9-4AC3-806B-9D469F474DC7}" type="parTrans" cxnId="{3D6D264D-4C2A-4B49-B9C5-B4D501D960A7}">
      <dgm:prSet/>
      <dgm:spPr/>
      <dgm:t>
        <a:bodyPr/>
        <a:lstStyle/>
        <a:p>
          <a:endParaRPr lang="en-IN"/>
        </a:p>
      </dgm:t>
    </dgm:pt>
    <dgm:pt modelId="{FA12A3DF-CFBF-4E23-9A8D-B6392E298B42}" type="sibTrans" cxnId="{3D6D264D-4C2A-4B49-B9C5-B4D501D960A7}">
      <dgm:prSet/>
      <dgm:spPr/>
      <dgm:t>
        <a:bodyPr/>
        <a:lstStyle/>
        <a:p>
          <a:endParaRPr lang="en-IN"/>
        </a:p>
      </dgm:t>
    </dgm:pt>
    <dgm:pt modelId="{BD92234C-2CAD-4330-81C1-BEB766E27F82}">
      <dgm:prSet phldrT="[Text]" custT="1"/>
      <dgm:spPr/>
      <dgm:t>
        <a:bodyPr/>
        <a:lstStyle/>
        <a:p>
          <a:r>
            <a:rPr lang="en-US" sz="1800" dirty="0"/>
            <a:t>Yahoo Finance</a:t>
          </a:r>
          <a:endParaRPr lang="en-IN" sz="1800" dirty="0"/>
        </a:p>
      </dgm:t>
    </dgm:pt>
    <dgm:pt modelId="{5F0AAB46-515A-4AE1-8045-22BD4EF48249}" type="parTrans" cxnId="{1DD81FF2-7A75-42A9-A078-69B903563108}">
      <dgm:prSet/>
      <dgm:spPr/>
      <dgm:t>
        <a:bodyPr/>
        <a:lstStyle/>
        <a:p>
          <a:endParaRPr lang="en-IN"/>
        </a:p>
      </dgm:t>
    </dgm:pt>
    <dgm:pt modelId="{5944032F-77E2-493F-9ADF-1156DFDE9B52}" type="sibTrans" cxnId="{1DD81FF2-7A75-42A9-A078-69B903563108}">
      <dgm:prSet/>
      <dgm:spPr/>
      <dgm:t>
        <a:bodyPr/>
        <a:lstStyle/>
        <a:p>
          <a:endParaRPr lang="en-IN"/>
        </a:p>
      </dgm:t>
    </dgm:pt>
    <dgm:pt modelId="{D9C717AC-889E-4E8D-BC62-286611ED2B2D}">
      <dgm:prSet phldrT="[Text]" custT="1"/>
      <dgm:spPr/>
      <dgm:t>
        <a:bodyPr/>
        <a:lstStyle/>
        <a:p>
          <a:r>
            <a:rPr lang="en-US" sz="2000" dirty="0"/>
            <a:t>Target Queries</a:t>
          </a:r>
          <a:endParaRPr lang="en-IN" sz="2000" dirty="0"/>
        </a:p>
      </dgm:t>
    </dgm:pt>
    <dgm:pt modelId="{FC114839-FE50-414A-8F44-301D9794285E}" type="parTrans" cxnId="{EDBEFF77-740F-402D-A70C-B1EA59A8E051}">
      <dgm:prSet/>
      <dgm:spPr/>
      <dgm:t>
        <a:bodyPr/>
        <a:lstStyle/>
        <a:p>
          <a:endParaRPr lang="en-IN"/>
        </a:p>
      </dgm:t>
    </dgm:pt>
    <dgm:pt modelId="{0E423DBA-F135-4485-8C0B-B9EC2024119F}" type="sibTrans" cxnId="{EDBEFF77-740F-402D-A70C-B1EA59A8E051}">
      <dgm:prSet/>
      <dgm:spPr/>
      <dgm:t>
        <a:bodyPr/>
        <a:lstStyle/>
        <a:p>
          <a:endParaRPr lang="en-IN"/>
        </a:p>
      </dgm:t>
    </dgm:pt>
    <dgm:pt modelId="{89849C04-CF2F-4970-B77B-F76B50356D9F}">
      <dgm:prSet phldrT="[Text]" custT="1"/>
      <dgm:spPr/>
      <dgm:t>
        <a:bodyPr/>
        <a:lstStyle/>
        <a:p>
          <a:r>
            <a:rPr lang="en-US" sz="1800" dirty="0"/>
            <a:t>Business, Stocks, Market, Investing, Earnings</a:t>
          </a:r>
          <a:endParaRPr lang="en-IN" sz="1800" dirty="0"/>
        </a:p>
      </dgm:t>
    </dgm:pt>
    <dgm:pt modelId="{054EE686-1CF3-4B6C-902C-0136A19A416D}" type="parTrans" cxnId="{41F02AAF-EFEB-45A1-83E1-44B000E8735E}">
      <dgm:prSet/>
      <dgm:spPr/>
      <dgm:t>
        <a:bodyPr/>
        <a:lstStyle/>
        <a:p>
          <a:endParaRPr lang="en-IN"/>
        </a:p>
      </dgm:t>
    </dgm:pt>
    <dgm:pt modelId="{5A290E70-C330-4E29-93D4-21978CC3D8FE}" type="sibTrans" cxnId="{41F02AAF-EFEB-45A1-83E1-44B000E8735E}">
      <dgm:prSet/>
      <dgm:spPr/>
      <dgm:t>
        <a:bodyPr/>
        <a:lstStyle/>
        <a:p>
          <a:endParaRPr lang="en-IN"/>
        </a:p>
      </dgm:t>
    </dgm:pt>
    <dgm:pt modelId="{0BFA4DDB-225D-49B5-80DB-B4F778B417BC}" type="pres">
      <dgm:prSet presAssocID="{FDF6615C-487E-4138-A0E5-6CB33811E5A8}" presName="Name0" presStyleCnt="0">
        <dgm:presLayoutVars>
          <dgm:dir/>
          <dgm:animLvl val="lvl"/>
          <dgm:resizeHandles val="exact"/>
        </dgm:presLayoutVars>
      </dgm:prSet>
      <dgm:spPr/>
    </dgm:pt>
    <dgm:pt modelId="{BD25859B-8717-46EF-AEC5-38F544D993AA}" type="pres">
      <dgm:prSet presAssocID="{6B9F596F-C889-4ED8-A3DF-1EA12BF43AD4}" presName="linNode" presStyleCnt="0"/>
      <dgm:spPr/>
    </dgm:pt>
    <dgm:pt modelId="{DD2EE106-27A5-4745-9846-BEAF8C6A6F7C}" type="pres">
      <dgm:prSet presAssocID="{6B9F596F-C889-4ED8-A3DF-1EA12BF43AD4}" presName="parTx" presStyleLbl="revTx" presStyleIdx="0" presStyleCnt="4">
        <dgm:presLayoutVars>
          <dgm:chMax val="1"/>
          <dgm:bulletEnabled val="1"/>
        </dgm:presLayoutVars>
      </dgm:prSet>
      <dgm:spPr/>
    </dgm:pt>
    <dgm:pt modelId="{655436D2-A282-4A72-A139-67187BCEE2D7}" type="pres">
      <dgm:prSet presAssocID="{6B9F596F-C889-4ED8-A3DF-1EA12BF43AD4}" presName="bracket" presStyleLbl="parChTrans1D1" presStyleIdx="0" presStyleCnt="4"/>
      <dgm:spPr/>
    </dgm:pt>
    <dgm:pt modelId="{2A53D785-D5F5-4680-BF5D-9AC3B7752698}" type="pres">
      <dgm:prSet presAssocID="{6B9F596F-C889-4ED8-A3DF-1EA12BF43AD4}" presName="spH" presStyleCnt="0"/>
      <dgm:spPr/>
    </dgm:pt>
    <dgm:pt modelId="{0F91B2AB-FECB-433F-BCCB-86BEC7C39F19}" type="pres">
      <dgm:prSet presAssocID="{6B9F596F-C889-4ED8-A3DF-1EA12BF43AD4}" presName="desTx" presStyleLbl="node1" presStyleIdx="0" presStyleCnt="4">
        <dgm:presLayoutVars>
          <dgm:bulletEnabled val="1"/>
        </dgm:presLayoutVars>
      </dgm:prSet>
      <dgm:spPr/>
    </dgm:pt>
    <dgm:pt modelId="{8252FA00-5F03-40D2-90B5-AAB76E61094C}" type="pres">
      <dgm:prSet presAssocID="{C444EECC-C75F-4D27-AED0-3334CDEF38E5}" presName="spV" presStyleCnt="0"/>
      <dgm:spPr/>
    </dgm:pt>
    <dgm:pt modelId="{1FE66A91-16E3-4D35-B0F9-089ADFF92F78}" type="pres">
      <dgm:prSet presAssocID="{0B27171A-42EF-4229-9376-C63D3A48F3BF}" presName="linNode" presStyleCnt="0"/>
      <dgm:spPr/>
    </dgm:pt>
    <dgm:pt modelId="{04B88705-045E-4316-ABDD-0C8516730E47}" type="pres">
      <dgm:prSet presAssocID="{0B27171A-42EF-4229-9376-C63D3A48F3BF}" presName="parTx" presStyleLbl="revTx" presStyleIdx="1" presStyleCnt="4">
        <dgm:presLayoutVars>
          <dgm:chMax val="1"/>
          <dgm:bulletEnabled val="1"/>
        </dgm:presLayoutVars>
      </dgm:prSet>
      <dgm:spPr/>
    </dgm:pt>
    <dgm:pt modelId="{58010BCF-FE87-4FB8-9CA2-F70AB3193385}" type="pres">
      <dgm:prSet presAssocID="{0B27171A-42EF-4229-9376-C63D3A48F3BF}" presName="bracket" presStyleLbl="parChTrans1D1" presStyleIdx="1" presStyleCnt="4"/>
      <dgm:spPr/>
    </dgm:pt>
    <dgm:pt modelId="{B22DE3C6-AA64-4A51-8902-712D94BFBC3D}" type="pres">
      <dgm:prSet presAssocID="{0B27171A-42EF-4229-9376-C63D3A48F3BF}" presName="spH" presStyleCnt="0"/>
      <dgm:spPr/>
    </dgm:pt>
    <dgm:pt modelId="{22B346F0-38E7-4666-942B-43862F252176}" type="pres">
      <dgm:prSet presAssocID="{0B27171A-42EF-4229-9376-C63D3A48F3BF}" presName="desTx" presStyleLbl="node1" presStyleIdx="1" presStyleCnt="4">
        <dgm:presLayoutVars>
          <dgm:bulletEnabled val="1"/>
        </dgm:presLayoutVars>
      </dgm:prSet>
      <dgm:spPr/>
    </dgm:pt>
    <dgm:pt modelId="{146A83E9-73CF-4C85-9717-62EFCF83BE73}" type="pres">
      <dgm:prSet presAssocID="{12C33DDD-F637-40EA-A84F-E5569237BD65}" presName="spV" presStyleCnt="0"/>
      <dgm:spPr/>
    </dgm:pt>
    <dgm:pt modelId="{0A40634C-694F-40D1-AADA-AECF057DDA14}" type="pres">
      <dgm:prSet presAssocID="{2307AC29-FA64-47E6-A32B-AB3C60F708DF}" presName="linNode" presStyleCnt="0"/>
      <dgm:spPr/>
    </dgm:pt>
    <dgm:pt modelId="{4CC1087B-1516-4731-911B-1990686D845A}" type="pres">
      <dgm:prSet presAssocID="{2307AC29-FA64-47E6-A32B-AB3C60F708DF}" presName="parTx" presStyleLbl="revTx" presStyleIdx="2" presStyleCnt="4">
        <dgm:presLayoutVars>
          <dgm:chMax val="1"/>
          <dgm:bulletEnabled val="1"/>
        </dgm:presLayoutVars>
      </dgm:prSet>
      <dgm:spPr/>
    </dgm:pt>
    <dgm:pt modelId="{9F049311-FD70-478E-8AF8-659EEE0F9758}" type="pres">
      <dgm:prSet presAssocID="{2307AC29-FA64-47E6-A32B-AB3C60F708DF}" presName="bracket" presStyleLbl="parChTrans1D1" presStyleIdx="2" presStyleCnt="4"/>
      <dgm:spPr/>
    </dgm:pt>
    <dgm:pt modelId="{14D06326-F415-448F-95A2-967CBB971E1E}" type="pres">
      <dgm:prSet presAssocID="{2307AC29-FA64-47E6-A32B-AB3C60F708DF}" presName="spH" presStyleCnt="0"/>
      <dgm:spPr/>
    </dgm:pt>
    <dgm:pt modelId="{1E009D09-8AE6-4EBD-A912-3BF640B66970}" type="pres">
      <dgm:prSet presAssocID="{2307AC29-FA64-47E6-A32B-AB3C60F708DF}" presName="desTx" presStyleLbl="node1" presStyleIdx="2" presStyleCnt="4">
        <dgm:presLayoutVars>
          <dgm:bulletEnabled val="1"/>
        </dgm:presLayoutVars>
      </dgm:prSet>
      <dgm:spPr/>
    </dgm:pt>
    <dgm:pt modelId="{83C24165-E154-4F98-A3C0-D33602A8C4A3}" type="pres">
      <dgm:prSet presAssocID="{FA12A3DF-CFBF-4E23-9A8D-B6392E298B42}" presName="spV" presStyleCnt="0"/>
      <dgm:spPr/>
    </dgm:pt>
    <dgm:pt modelId="{345E3713-65C4-4332-8440-5A6A934D1B4D}" type="pres">
      <dgm:prSet presAssocID="{D9C717AC-889E-4E8D-BC62-286611ED2B2D}" presName="linNode" presStyleCnt="0"/>
      <dgm:spPr/>
    </dgm:pt>
    <dgm:pt modelId="{E0949F7A-FF37-4480-B09C-185C6A3A2A80}" type="pres">
      <dgm:prSet presAssocID="{D9C717AC-889E-4E8D-BC62-286611ED2B2D}" presName="parTx" presStyleLbl="revTx" presStyleIdx="3" presStyleCnt="4">
        <dgm:presLayoutVars>
          <dgm:chMax val="1"/>
          <dgm:bulletEnabled val="1"/>
        </dgm:presLayoutVars>
      </dgm:prSet>
      <dgm:spPr/>
    </dgm:pt>
    <dgm:pt modelId="{3A885F48-1B85-45AA-B6E1-9D336BF913B9}" type="pres">
      <dgm:prSet presAssocID="{D9C717AC-889E-4E8D-BC62-286611ED2B2D}" presName="bracket" presStyleLbl="parChTrans1D1" presStyleIdx="3" presStyleCnt="4"/>
      <dgm:spPr/>
    </dgm:pt>
    <dgm:pt modelId="{6B5A7A7E-025B-40C5-8FCA-D775568EDF5B}" type="pres">
      <dgm:prSet presAssocID="{D9C717AC-889E-4E8D-BC62-286611ED2B2D}" presName="spH" presStyleCnt="0"/>
      <dgm:spPr/>
    </dgm:pt>
    <dgm:pt modelId="{1F71CB9E-12FF-4DDC-BC62-40FFBE7E7970}" type="pres">
      <dgm:prSet presAssocID="{D9C717AC-889E-4E8D-BC62-286611ED2B2D}" presName="desTx" presStyleLbl="node1" presStyleIdx="3" presStyleCnt="4">
        <dgm:presLayoutVars>
          <dgm:bulletEnabled val="1"/>
        </dgm:presLayoutVars>
      </dgm:prSet>
      <dgm:spPr/>
    </dgm:pt>
  </dgm:ptLst>
  <dgm:cxnLst>
    <dgm:cxn modelId="{CF0B830B-081A-4FD1-AED7-B8862FBBD846}" srcId="{FDF6615C-487E-4138-A0E5-6CB33811E5A8}" destId="{6B9F596F-C889-4ED8-A3DF-1EA12BF43AD4}" srcOrd="0" destOrd="0" parTransId="{06391247-503D-447A-A84C-3E56F3699722}" sibTransId="{C444EECC-C75F-4D27-AED0-3334CDEF38E5}"/>
    <dgm:cxn modelId="{ADD1B13C-3B07-448D-8994-7282A7DD9B4C}" type="presOf" srcId="{89849C04-CF2F-4970-B77B-F76B50356D9F}" destId="{1F71CB9E-12FF-4DDC-BC62-40FFBE7E7970}" srcOrd="0" destOrd="0" presId="urn:diagrams.loki3.com/BracketList"/>
    <dgm:cxn modelId="{85A4B640-9231-42DD-AB84-2C2592568DF0}" type="presOf" srcId="{44BA77A4-336A-47AA-B05E-C479774FC63F}" destId="{22B346F0-38E7-4666-942B-43862F252176}" srcOrd="0" destOrd="0" presId="urn:diagrams.loki3.com/BracketList"/>
    <dgm:cxn modelId="{38EBF95F-2A40-48EC-85E4-F38398D68796}" type="presOf" srcId="{2307AC29-FA64-47E6-A32B-AB3C60F708DF}" destId="{4CC1087B-1516-4731-911B-1990686D845A}" srcOrd="0" destOrd="0" presId="urn:diagrams.loki3.com/BracketList"/>
    <dgm:cxn modelId="{F8E41645-F23B-43EF-AEC1-6D27DABA07D2}" srcId="{FDF6615C-487E-4138-A0E5-6CB33811E5A8}" destId="{0B27171A-42EF-4229-9376-C63D3A48F3BF}" srcOrd="1" destOrd="0" parTransId="{E467B5A7-686C-4A94-9BC4-217F57AD9907}" sibTransId="{12C33DDD-F637-40EA-A84F-E5569237BD65}"/>
    <dgm:cxn modelId="{D0E30E6D-F2C6-4DFE-94A5-BA3141569A46}" type="presOf" srcId="{FDF6615C-487E-4138-A0E5-6CB33811E5A8}" destId="{0BFA4DDB-225D-49B5-80DB-B4F778B417BC}" srcOrd="0" destOrd="0" presId="urn:diagrams.loki3.com/BracketList"/>
    <dgm:cxn modelId="{3D6D264D-4C2A-4B49-B9C5-B4D501D960A7}" srcId="{FDF6615C-487E-4138-A0E5-6CB33811E5A8}" destId="{2307AC29-FA64-47E6-A32B-AB3C60F708DF}" srcOrd="2" destOrd="0" parTransId="{888A9154-D1C9-4AC3-806B-9D469F474DC7}" sibTransId="{FA12A3DF-CFBF-4E23-9A8D-B6392E298B42}"/>
    <dgm:cxn modelId="{CDF40073-D779-45F4-8944-1547036B3170}" type="presOf" srcId="{7F705279-3EB0-41BA-9AB8-2B0C81F60B03}" destId="{0F91B2AB-FECB-433F-BCCB-86BEC7C39F19}" srcOrd="0" destOrd="0" presId="urn:diagrams.loki3.com/BracketList"/>
    <dgm:cxn modelId="{178DCD77-A5FC-49C5-B4C5-8682A2612D57}" type="presOf" srcId="{6B9F596F-C889-4ED8-A3DF-1EA12BF43AD4}" destId="{DD2EE106-27A5-4745-9846-BEAF8C6A6F7C}" srcOrd="0" destOrd="0" presId="urn:diagrams.loki3.com/BracketList"/>
    <dgm:cxn modelId="{EDBEFF77-740F-402D-A70C-B1EA59A8E051}" srcId="{FDF6615C-487E-4138-A0E5-6CB33811E5A8}" destId="{D9C717AC-889E-4E8D-BC62-286611ED2B2D}" srcOrd="3" destOrd="0" parTransId="{FC114839-FE50-414A-8F44-301D9794285E}" sibTransId="{0E423DBA-F135-4485-8C0B-B9EC2024119F}"/>
    <dgm:cxn modelId="{D2A85384-D401-4283-853E-33F7699B98AF}" type="presOf" srcId="{0B27171A-42EF-4229-9376-C63D3A48F3BF}" destId="{04B88705-045E-4316-ABDD-0C8516730E47}" srcOrd="0" destOrd="0" presId="urn:diagrams.loki3.com/BracketList"/>
    <dgm:cxn modelId="{41F02AAF-EFEB-45A1-83E1-44B000E8735E}" srcId="{D9C717AC-889E-4E8D-BC62-286611ED2B2D}" destId="{89849C04-CF2F-4970-B77B-F76B50356D9F}" srcOrd="0" destOrd="0" parTransId="{054EE686-1CF3-4B6C-902C-0136A19A416D}" sibTransId="{5A290E70-C330-4E29-93D4-21978CC3D8FE}"/>
    <dgm:cxn modelId="{B89009BE-9A46-4108-A8F3-C12B7F4156CB}" srcId="{6B9F596F-C889-4ED8-A3DF-1EA12BF43AD4}" destId="{7F705279-3EB0-41BA-9AB8-2B0C81F60B03}" srcOrd="0" destOrd="0" parTransId="{E0E755BA-D260-460D-914D-F74FA607A711}" sibTransId="{B3F3F312-24DC-4CAF-8CD1-4D91BFE0DF58}"/>
    <dgm:cxn modelId="{CF7ED9C5-19CA-41D2-A141-8A9ED51D0C2E}" type="presOf" srcId="{D9C717AC-889E-4E8D-BC62-286611ED2B2D}" destId="{E0949F7A-FF37-4480-B09C-185C6A3A2A80}" srcOrd="0" destOrd="0" presId="urn:diagrams.loki3.com/BracketList"/>
    <dgm:cxn modelId="{F1410BCB-12C6-495E-9EB9-BFEEC3F9078F}" type="presOf" srcId="{BD92234C-2CAD-4330-81C1-BEB766E27F82}" destId="{1E009D09-8AE6-4EBD-A912-3BF640B66970}" srcOrd="0" destOrd="0" presId="urn:diagrams.loki3.com/BracketList"/>
    <dgm:cxn modelId="{6A2B6DDE-AAD5-422D-9238-DAC0AB96549B}" srcId="{0B27171A-42EF-4229-9376-C63D3A48F3BF}" destId="{44BA77A4-336A-47AA-B05E-C479774FC63F}" srcOrd="0" destOrd="0" parTransId="{4CA8DF6D-824F-4471-8C0F-CD48691DDE13}" sibTransId="{8CE2E467-209C-4D43-B8D4-95989322FD0F}"/>
    <dgm:cxn modelId="{1DD81FF2-7A75-42A9-A078-69B903563108}" srcId="{2307AC29-FA64-47E6-A32B-AB3C60F708DF}" destId="{BD92234C-2CAD-4330-81C1-BEB766E27F82}" srcOrd="0" destOrd="0" parTransId="{5F0AAB46-515A-4AE1-8045-22BD4EF48249}" sibTransId="{5944032F-77E2-493F-9ADF-1156DFDE9B52}"/>
    <dgm:cxn modelId="{2696DEAC-0845-49F5-A2A3-EC741A78C769}" type="presParOf" srcId="{0BFA4DDB-225D-49B5-80DB-B4F778B417BC}" destId="{BD25859B-8717-46EF-AEC5-38F544D993AA}" srcOrd="0" destOrd="0" presId="urn:diagrams.loki3.com/BracketList"/>
    <dgm:cxn modelId="{E74B5756-47CC-4EE0-ACB5-F166D5F7C164}" type="presParOf" srcId="{BD25859B-8717-46EF-AEC5-38F544D993AA}" destId="{DD2EE106-27A5-4745-9846-BEAF8C6A6F7C}" srcOrd="0" destOrd="0" presId="urn:diagrams.loki3.com/BracketList"/>
    <dgm:cxn modelId="{40F31F70-25CC-4A7A-A8B4-4B3A62D3D703}" type="presParOf" srcId="{BD25859B-8717-46EF-AEC5-38F544D993AA}" destId="{655436D2-A282-4A72-A139-67187BCEE2D7}" srcOrd="1" destOrd="0" presId="urn:diagrams.loki3.com/BracketList"/>
    <dgm:cxn modelId="{175687E2-03F4-4F6F-B416-1D9A37832BF9}" type="presParOf" srcId="{BD25859B-8717-46EF-AEC5-38F544D993AA}" destId="{2A53D785-D5F5-4680-BF5D-9AC3B7752698}" srcOrd="2" destOrd="0" presId="urn:diagrams.loki3.com/BracketList"/>
    <dgm:cxn modelId="{E66AB98E-9C2C-430C-93F6-419244CAC1B0}" type="presParOf" srcId="{BD25859B-8717-46EF-AEC5-38F544D993AA}" destId="{0F91B2AB-FECB-433F-BCCB-86BEC7C39F19}" srcOrd="3" destOrd="0" presId="urn:diagrams.loki3.com/BracketList"/>
    <dgm:cxn modelId="{5104CA80-763B-45D7-847D-52165A7C2B32}" type="presParOf" srcId="{0BFA4DDB-225D-49B5-80DB-B4F778B417BC}" destId="{8252FA00-5F03-40D2-90B5-AAB76E61094C}" srcOrd="1" destOrd="0" presId="urn:diagrams.loki3.com/BracketList"/>
    <dgm:cxn modelId="{55D00D3E-9697-4804-AD8E-75B0A0438261}" type="presParOf" srcId="{0BFA4DDB-225D-49B5-80DB-B4F778B417BC}" destId="{1FE66A91-16E3-4D35-B0F9-089ADFF92F78}" srcOrd="2" destOrd="0" presId="urn:diagrams.loki3.com/BracketList"/>
    <dgm:cxn modelId="{C741D9EA-7E15-44D8-B5FB-F26CDF6BE0A8}" type="presParOf" srcId="{1FE66A91-16E3-4D35-B0F9-089ADFF92F78}" destId="{04B88705-045E-4316-ABDD-0C8516730E47}" srcOrd="0" destOrd="0" presId="urn:diagrams.loki3.com/BracketList"/>
    <dgm:cxn modelId="{CA224EC9-4433-44B7-89AA-13CC00262DFC}" type="presParOf" srcId="{1FE66A91-16E3-4D35-B0F9-089ADFF92F78}" destId="{58010BCF-FE87-4FB8-9CA2-F70AB3193385}" srcOrd="1" destOrd="0" presId="urn:diagrams.loki3.com/BracketList"/>
    <dgm:cxn modelId="{FA440B57-E061-41E4-B15C-458481D8D43F}" type="presParOf" srcId="{1FE66A91-16E3-4D35-B0F9-089ADFF92F78}" destId="{B22DE3C6-AA64-4A51-8902-712D94BFBC3D}" srcOrd="2" destOrd="0" presId="urn:diagrams.loki3.com/BracketList"/>
    <dgm:cxn modelId="{1B98F258-3B37-497C-8E09-E6716D8F0085}" type="presParOf" srcId="{1FE66A91-16E3-4D35-B0F9-089ADFF92F78}" destId="{22B346F0-38E7-4666-942B-43862F252176}" srcOrd="3" destOrd="0" presId="urn:diagrams.loki3.com/BracketList"/>
    <dgm:cxn modelId="{1DF31013-E03A-4B97-8413-1731C191F38D}" type="presParOf" srcId="{0BFA4DDB-225D-49B5-80DB-B4F778B417BC}" destId="{146A83E9-73CF-4C85-9717-62EFCF83BE73}" srcOrd="3" destOrd="0" presId="urn:diagrams.loki3.com/BracketList"/>
    <dgm:cxn modelId="{AAECCDBB-2F97-4EBC-8599-529180A3505D}" type="presParOf" srcId="{0BFA4DDB-225D-49B5-80DB-B4F778B417BC}" destId="{0A40634C-694F-40D1-AADA-AECF057DDA14}" srcOrd="4" destOrd="0" presId="urn:diagrams.loki3.com/BracketList"/>
    <dgm:cxn modelId="{06BA19E1-C419-43D8-8F5E-60B34990B573}" type="presParOf" srcId="{0A40634C-694F-40D1-AADA-AECF057DDA14}" destId="{4CC1087B-1516-4731-911B-1990686D845A}" srcOrd="0" destOrd="0" presId="urn:diagrams.loki3.com/BracketList"/>
    <dgm:cxn modelId="{A796519A-6680-433A-BDC6-7F11C3952A11}" type="presParOf" srcId="{0A40634C-694F-40D1-AADA-AECF057DDA14}" destId="{9F049311-FD70-478E-8AF8-659EEE0F9758}" srcOrd="1" destOrd="0" presId="urn:diagrams.loki3.com/BracketList"/>
    <dgm:cxn modelId="{AE8EA328-BA9B-4E25-9241-6F84AB978CB1}" type="presParOf" srcId="{0A40634C-694F-40D1-AADA-AECF057DDA14}" destId="{14D06326-F415-448F-95A2-967CBB971E1E}" srcOrd="2" destOrd="0" presId="urn:diagrams.loki3.com/BracketList"/>
    <dgm:cxn modelId="{0025D855-92F8-4E4F-94C2-84F3B81E6C61}" type="presParOf" srcId="{0A40634C-694F-40D1-AADA-AECF057DDA14}" destId="{1E009D09-8AE6-4EBD-A912-3BF640B66970}" srcOrd="3" destOrd="0" presId="urn:diagrams.loki3.com/BracketList"/>
    <dgm:cxn modelId="{DF03C408-9EA3-4633-A335-34A5D6A877FD}" type="presParOf" srcId="{0BFA4DDB-225D-49B5-80DB-B4F778B417BC}" destId="{83C24165-E154-4F98-A3C0-D33602A8C4A3}" srcOrd="5" destOrd="0" presId="urn:diagrams.loki3.com/BracketList"/>
    <dgm:cxn modelId="{7815FC32-F7D0-4BDC-85FC-526ECF97678C}" type="presParOf" srcId="{0BFA4DDB-225D-49B5-80DB-B4F778B417BC}" destId="{345E3713-65C4-4332-8440-5A6A934D1B4D}" srcOrd="6" destOrd="0" presId="urn:diagrams.loki3.com/BracketList"/>
    <dgm:cxn modelId="{EF6A94BE-BCED-41B2-840D-07A33B154E9B}" type="presParOf" srcId="{345E3713-65C4-4332-8440-5A6A934D1B4D}" destId="{E0949F7A-FF37-4480-B09C-185C6A3A2A80}" srcOrd="0" destOrd="0" presId="urn:diagrams.loki3.com/BracketList"/>
    <dgm:cxn modelId="{9D33B933-3B48-43C9-A4E4-CBA244123605}" type="presParOf" srcId="{345E3713-65C4-4332-8440-5A6A934D1B4D}" destId="{3A885F48-1B85-45AA-B6E1-9D336BF913B9}" srcOrd="1" destOrd="0" presId="urn:diagrams.loki3.com/BracketList"/>
    <dgm:cxn modelId="{60B6A55A-4D03-40C1-9A87-F30FE5D9AE8D}" type="presParOf" srcId="{345E3713-65C4-4332-8440-5A6A934D1B4D}" destId="{6B5A7A7E-025B-40C5-8FCA-D775568EDF5B}" srcOrd="2" destOrd="0" presId="urn:diagrams.loki3.com/BracketList"/>
    <dgm:cxn modelId="{2B3072FE-B344-4382-AB94-2D53FAE16B2A}" type="presParOf" srcId="{345E3713-65C4-4332-8440-5A6A934D1B4D}" destId="{1F71CB9E-12FF-4DDC-BC62-40FFBE7E7970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5E38CB-51FC-4F2A-B54D-02CD6F3265B1}">
      <dsp:nvSpPr>
        <dsp:cNvPr id="0" name=""/>
        <dsp:cNvSpPr/>
      </dsp:nvSpPr>
      <dsp:spPr>
        <a:xfrm>
          <a:off x="0" y="1045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Introduction &amp; Problem Statement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16006"/>
        <a:ext cx="9904193" cy="276563"/>
      </dsp:txXfrm>
    </dsp:sp>
    <dsp:sp modelId="{F07AA57E-C161-490A-915B-77639703EA44}">
      <dsp:nvSpPr>
        <dsp:cNvPr id="0" name=""/>
        <dsp:cNvSpPr/>
      </dsp:nvSpPr>
      <dsp:spPr>
        <a:xfrm>
          <a:off x="0" y="307531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Why financial data overload is a challenge for traders</a:t>
          </a:r>
          <a:endParaRPr lang="en-IN" sz="1050" b="1" kern="1200" dirty="0"/>
        </a:p>
      </dsp:txBody>
      <dsp:txXfrm>
        <a:off x="0" y="307531"/>
        <a:ext cx="9934115" cy="159768"/>
      </dsp:txXfrm>
    </dsp:sp>
    <dsp:sp modelId="{84490B3E-4BE2-417A-8F87-151247E8DCC1}">
      <dsp:nvSpPr>
        <dsp:cNvPr id="0" name=""/>
        <dsp:cNvSpPr/>
      </dsp:nvSpPr>
      <dsp:spPr>
        <a:xfrm>
          <a:off x="0" y="467299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Proposed Solution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482260"/>
        <a:ext cx="9904193" cy="276563"/>
      </dsp:txXfrm>
    </dsp:sp>
    <dsp:sp modelId="{D915DB9B-E580-48B4-B51E-2B2C56689DAD}">
      <dsp:nvSpPr>
        <dsp:cNvPr id="0" name=""/>
        <dsp:cNvSpPr/>
      </dsp:nvSpPr>
      <dsp:spPr>
        <a:xfrm>
          <a:off x="0" y="773784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Overview of the AI-powered NLP trade scanner</a:t>
          </a:r>
          <a:endParaRPr lang="en-IN" sz="1050" b="1" kern="1200" dirty="0"/>
        </a:p>
      </dsp:txBody>
      <dsp:txXfrm>
        <a:off x="0" y="773784"/>
        <a:ext cx="9934115" cy="159768"/>
      </dsp:txXfrm>
    </dsp:sp>
    <dsp:sp modelId="{8D850EA7-C82D-4CCF-8B4A-41BC0E0413D2}">
      <dsp:nvSpPr>
        <dsp:cNvPr id="0" name=""/>
        <dsp:cNvSpPr/>
      </dsp:nvSpPr>
      <dsp:spPr>
        <a:xfrm>
          <a:off x="0" y="933552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System Architecture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948513"/>
        <a:ext cx="9904193" cy="276563"/>
      </dsp:txXfrm>
    </dsp:sp>
    <dsp:sp modelId="{CCA1C77A-6F2F-4935-BF2C-DEF87BAA8D21}">
      <dsp:nvSpPr>
        <dsp:cNvPr id="0" name=""/>
        <dsp:cNvSpPr/>
      </dsp:nvSpPr>
      <dsp:spPr>
        <a:xfrm>
          <a:off x="0" y="1240037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End-to-end pipeline from data to insights.</a:t>
          </a:r>
          <a:endParaRPr lang="en-IN" sz="1050" b="1" kern="1200" dirty="0"/>
        </a:p>
      </dsp:txBody>
      <dsp:txXfrm>
        <a:off x="0" y="1240037"/>
        <a:ext cx="9934115" cy="159768"/>
      </dsp:txXfrm>
    </dsp:sp>
    <dsp:sp modelId="{541CA9DA-E5EF-4590-9DDD-7E757EB0B6D9}">
      <dsp:nvSpPr>
        <dsp:cNvPr id="0" name=""/>
        <dsp:cNvSpPr/>
      </dsp:nvSpPr>
      <dsp:spPr>
        <a:xfrm>
          <a:off x="0" y="1399805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AI Techniques Used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1414766"/>
        <a:ext cx="9904193" cy="276563"/>
      </dsp:txXfrm>
    </dsp:sp>
    <dsp:sp modelId="{A96AAE7B-97D8-47DC-ABFB-5D91EF33E5EF}">
      <dsp:nvSpPr>
        <dsp:cNvPr id="0" name=""/>
        <dsp:cNvSpPr/>
      </dsp:nvSpPr>
      <dsp:spPr>
        <a:xfrm>
          <a:off x="0" y="1706290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NLP, sentiment analysis (VADER, </a:t>
          </a:r>
          <a:r>
            <a:rPr kumimoji="0" lang="en-US" altLang="en-US" sz="1050" b="1" i="0" u="none" strike="noStrike" kern="1200" cap="none" normalizeH="0" baseline="0" dirty="0" err="1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TextBlob</a:t>
          </a: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), regex filtering</a:t>
          </a:r>
          <a:endParaRPr lang="en-IN" sz="1050" b="1" kern="1200" dirty="0"/>
        </a:p>
      </dsp:txBody>
      <dsp:txXfrm>
        <a:off x="0" y="1706290"/>
        <a:ext cx="9934115" cy="159768"/>
      </dsp:txXfrm>
    </dsp:sp>
    <dsp:sp modelId="{4F1C0718-90ED-4B3F-A743-8E6081BEA659}">
      <dsp:nvSpPr>
        <dsp:cNvPr id="0" name=""/>
        <dsp:cNvSpPr/>
      </dsp:nvSpPr>
      <dsp:spPr>
        <a:xfrm>
          <a:off x="0" y="1866058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Data Collection &amp; Preprocessing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1881019"/>
        <a:ext cx="9904193" cy="276563"/>
      </dsp:txXfrm>
    </dsp:sp>
    <dsp:sp modelId="{D903B7D9-6232-40FD-BC6B-1CA6ED72D58E}">
      <dsp:nvSpPr>
        <dsp:cNvPr id="0" name=""/>
        <dsp:cNvSpPr/>
      </dsp:nvSpPr>
      <dsp:spPr>
        <a:xfrm>
          <a:off x="0" y="2172543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Sources: News, Twitter, Stock prices. Cleaning steps</a:t>
          </a:r>
          <a:endParaRPr lang="en-IN" sz="1050" b="1" kern="1200" dirty="0"/>
        </a:p>
      </dsp:txBody>
      <dsp:txXfrm>
        <a:off x="0" y="2172543"/>
        <a:ext cx="9934115" cy="159768"/>
      </dsp:txXfrm>
    </dsp:sp>
    <dsp:sp modelId="{7B0BD30B-1ED6-4FEE-8AE4-6FB5292003A6}">
      <dsp:nvSpPr>
        <dsp:cNvPr id="0" name=""/>
        <dsp:cNvSpPr/>
      </dsp:nvSpPr>
      <dsp:spPr>
        <a:xfrm>
          <a:off x="0" y="2297821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Stock Mention &amp; Sentiment Extraction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2312782"/>
        <a:ext cx="9904193" cy="276563"/>
      </dsp:txXfrm>
    </dsp:sp>
    <dsp:sp modelId="{DD2BE220-FDF7-4C10-AED5-FE8F9A8960A0}">
      <dsp:nvSpPr>
        <dsp:cNvPr id="0" name=""/>
        <dsp:cNvSpPr/>
      </dsp:nvSpPr>
      <dsp:spPr>
        <a:xfrm>
          <a:off x="0" y="2638796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How AI extracts and scores mentions and sentiment.</a:t>
          </a:r>
          <a:endParaRPr lang="en-IN" sz="1050" b="1" kern="1200" dirty="0"/>
        </a:p>
      </dsp:txBody>
      <dsp:txXfrm>
        <a:off x="0" y="2638796"/>
        <a:ext cx="9934115" cy="159768"/>
      </dsp:txXfrm>
    </dsp:sp>
    <dsp:sp modelId="{C4A750CA-9C6A-44B9-B81D-8A2848B88F46}">
      <dsp:nvSpPr>
        <dsp:cNvPr id="0" name=""/>
        <dsp:cNvSpPr/>
      </dsp:nvSpPr>
      <dsp:spPr>
        <a:xfrm>
          <a:off x="0" y="2798565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Trading Signal Generation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2813526"/>
        <a:ext cx="9904193" cy="276563"/>
      </dsp:txXfrm>
    </dsp:sp>
    <dsp:sp modelId="{138F108B-48F4-4634-8724-4FEC3DE7B7C3}">
      <dsp:nvSpPr>
        <dsp:cNvPr id="0" name=""/>
        <dsp:cNvSpPr/>
      </dsp:nvSpPr>
      <dsp:spPr>
        <a:xfrm>
          <a:off x="0" y="3105050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Logic behind buy/sell/neutral recommendations.</a:t>
          </a:r>
          <a:endParaRPr lang="en-IN" sz="1050" b="1" kern="1200" dirty="0"/>
        </a:p>
      </dsp:txBody>
      <dsp:txXfrm>
        <a:off x="0" y="3105050"/>
        <a:ext cx="9934115" cy="159768"/>
      </dsp:txXfrm>
    </dsp:sp>
    <dsp:sp modelId="{8217F9CC-E9D5-4CBD-B07C-BCCB384601A1}">
      <dsp:nvSpPr>
        <dsp:cNvPr id="0" name=""/>
        <dsp:cNvSpPr/>
      </dsp:nvSpPr>
      <dsp:spPr>
        <a:xfrm>
          <a:off x="0" y="3264818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Report Creation &amp; Email Alerts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3279779"/>
        <a:ext cx="9904193" cy="276563"/>
      </dsp:txXfrm>
    </dsp:sp>
    <dsp:sp modelId="{E0D92712-AB3F-4CD8-8363-C5CE5C0DB0CA}">
      <dsp:nvSpPr>
        <dsp:cNvPr id="0" name=""/>
        <dsp:cNvSpPr/>
      </dsp:nvSpPr>
      <dsp:spPr>
        <a:xfrm>
          <a:off x="0" y="3571303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Report contents, benefits, and real-time delivery system.</a:t>
          </a:r>
          <a:endParaRPr lang="en-IN" sz="1050" b="1" kern="1200" dirty="0"/>
        </a:p>
      </dsp:txBody>
      <dsp:txXfrm>
        <a:off x="0" y="3571303"/>
        <a:ext cx="9934115" cy="159768"/>
      </dsp:txXfrm>
    </dsp:sp>
    <dsp:sp modelId="{EA6028C8-B65E-4EDA-B54E-67BEF15DB61D}">
      <dsp:nvSpPr>
        <dsp:cNvPr id="0" name=""/>
        <dsp:cNvSpPr/>
      </dsp:nvSpPr>
      <dsp:spPr>
        <a:xfrm>
          <a:off x="0" y="3731071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Challenges Encountered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3746032"/>
        <a:ext cx="9904193" cy="276563"/>
      </dsp:txXfrm>
    </dsp:sp>
    <dsp:sp modelId="{354F234E-D377-4C23-B04B-AE47D737FAAC}">
      <dsp:nvSpPr>
        <dsp:cNvPr id="0" name=""/>
        <dsp:cNvSpPr/>
      </dsp:nvSpPr>
      <dsp:spPr>
        <a:xfrm>
          <a:off x="0" y="4037556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API limits, noisy data, ticker filtering issues.</a:t>
          </a:r>
          <a:endParaRPr lang="en-IN" sz="1050" b="1" kern="1200" dirty="0"/>
        </a:p>
      </dsp:txBody>
      <dsp:txXfrm>
        <a:off x="0" y="4037556"/>
        <a:ext cx="9934115" cy="159768"/>
      </dsp:txXfrm>
    </dsp:sp>
    <dsp:sp modelId="{BBFF6415-74EB-4978-BEEF-98370019AC13}">
      <dsp:nvSpPr>
        <dsp:cNvPr id="0" name=""/>
        <dsp:cNvSpPr/>
      </dsp:nvSpPr>
      <dsp:spPr>
        <a:xfrm>
          <a:off x="0" y="4197324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Results Achieved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4212285"/>
        <a:ext cx="9904193" cy="276563"/>
      </dsp:txXfrm>
    </dsp:sp>
    <dsp:sp modelId="{1DDCF83F-3C27-4417-A1EB-144617D26DD8}">
      <dsp:nvSpPr>
        <dsp:cNvPr id="0" name=""/>
        <dsp:cNvSpPr/>
      </dsp:nvSpPr>
      <dsp:spPr>
        <a:xfrm>
          <a:off x="0" y="4503809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What the model has successfully delivered.</a:t>
          </a:r>
          <a:endParaRPr lang="en-IN" sz="1050" b="1" kern="1200" dirty="0"/>
        </a:p>
      </dsp:txBody>
      <dsp:txXfrm>
        <a:off x="0" y="4503809"/>
        <a:ext cx="9934115" cy="159768"/>
      </dsp:txXfrm>
    </dsp:sp>
    <dsp:sp modelId="{337DCC29-8572-4E1C-9D66-123B7477C2BC}">
      <dsp:nvSpPr>
        <dsp:cNvPr id="0" name=""/>
        <dsp:cNvSpPr/>
      </dsp:nvSpPr>
      <dsp:spPr>
        <a:xfrm>
          <a:off x="0" y="4663577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Future Enhancements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4678538"/>
        <a:ext cx="9904193" cy="276563"/>
      </dsp:txXfrm>
    </dsp:sp>
    <dsp:sp modelId="{EBA6A103-B481-4242-BE40-70ADDC7BADCF}">
      <dsp:nvSpPr>
        <dsp:cNvPr id="0" name=""/>
        <dsp:cNvSpPr/>
      </dsp:nvSpPr>
      <dsp:spPr>
        <a:xfrm>
          <a:off x="0" y="4970062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 err="1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FinBERT</a:t>
          </a: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, dashboards, Telegram alerts, multilingual input.</a:t>
          </a:r>
          <a:endParaRPr lang="en-IN" sz="1050" b="1" kern="1200" dirty="0"/>
        </a:p>
      </dsp:txBody>
      <dsp:txXfrm>
        <a:off x="0" y="4970062"/>
        <a:ext cx="9934115" cy="159768"/>
      </dsp:txXfrm>
    </dsp:sp>
    <dsp:sp modelId="{12EB4EB8-CCAC-43EC-AD56-DF85AD337BB7}">
      <dsp:nvSpPr>
        <dsp:cNvPr id="0" name=""/>
        <dsp:cNvSpPr/>
      </dsp:nvSpPr>
      <dsp:spPr>
        <a:xfrm>
          <a:off x="0" y="5129830"/>
          <a:ext cx="9934115" cy="3064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rPr>
            <a:t>Conclusion</a:t>
          </a:r>
          <a:endParaRPr lang="en-IN" sz="1400" b="1" kern="1200" dirty="0">
            <a:solidFill>
              <a:schemeClr val="bg1"/>
            </a:solidFill>
          </a:endParaRPr>
        </a:p>
      </dsp:txBody>
      <dsp:txXfrm>
        <a:off x="14961" y="5144791"/>
        <a:ext cx="9904193" cy="276563"/>
      </dsp:txXfrm>
    </dsp:sp>
    <dsp:sp modelId="{924C0F06-54D0-4554-892E-B7F319CFBCFA}">
      <dsp:nvSpPr>
        <dsp:cNvPr id="0" name=""/>
        <dsp:cNvSpPr/>
      </dsp:nvSpPr>
      <dsp:spPr>
        <a:xfrm>
          <a:off x="0" y="5436316"/>
          <a:ext cx="9934115" cy="159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408" tIns="13970" rIns="78232" bIns="1397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kumimoji="0" lang="en-US" altLang="en-US" sz="1050" b="1" i="0" u="none" strike="noStrike" kern="1200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rPr>
            <a:t>Summary of system value and next steps.</a:t>
          </a:r>
          <a:endParaRPr lang="en-IN" sz="1050" b="1" kern="1200" dirty="0"/>
        </a:p>
      </dsp:txBody>
      <dsp:txXfrm>
        <a:off x="0" y="5436316"/>
        <a:ext cx="9934115" cy="1597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D4E64E-66DA-45BC-A3FC-855D168CB67E}">
      <dsp:nvSpPr>
        <dsp:cNvPr id="0" name=""/>
        <dsp:cNvSpPr/>
      </dsp:nvSpPr>
      <dsp:spPr>
        <a:xfrm>
          <a:off x="4176145" y="1701"/>
          <a:ext cx="6264218" cy="92105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400" kern="1200" dirty="0"/>
            <a:t>Tokenization, normalization, </a:t>
          </a:r>
          <a:r>
            <a:rPr lang="en-IN" sz="1400" kern="1200" dirty="0" err="1"/>
            <a:t>stopword</a:t>
          </a:r>
          <a:r>
            <a:rPr lang="en-IN" sz="1400" kern="1200" dirty="0"/>
            <a:t> removal</a:t>
          </a:r>
        </a:p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Converts unstructured text into analyzable form</a:t>
          </a:r>
          <a:endParaRPr lang="en-IN" sz="1400" kern="1200" dirty="0"/>
        </a:p>
      </dsp:txBody>
      <dsp:txXfrm>
        <a:off x="4176145" y="116833"/>
        <a:ext cx="5918821" cy="690794"/>
      </dsp:txXfrm>
    </dsp:sp>
    <dsp:sp modelId="{6287228F-A598-4C71-BB55-D64F1004FE4E}">
      <dsp:nvSpPr>
        <dsp:cNvPr id="0" name=""/>
        <dsp:cNvSpPr/>
      </dsp:nvSpPr>
      <dsp:spPr>
        <a:xfrm>
          <a:off x="0" y="1701"/>
          <a:ext cx="4176145" cy="9210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1. Natural Language Processing (NLP)</a:t>
          </a:r>
          <a:endParaRPr lang="en-IN" sz="2000" kern="1200" dirty="0"/>
        </a:p>
      </dsp:txBody>
      <dsp:txXfrm>
        <a:off x="44962" y="46663"/>
        <a:ext cx="4086221" cy="831134"/>
      </dsp:txXfrm>
    </dsp:sp>
    <dsp:sp modelId="{27222D05-D75C-4567-B9C8-DF34110F585B}">
      <dsp:nvSpPr>
        <dsp:cNvPr id="0" name=""/>
        <dsp:cNvSpPr/>
      </dsp:nvSpPr>
      <dsp:spPr>
        <a:xfrm>
          <a:off x="4176145" y="1014865"/>
          <a:ext cx="6264218" cy="92105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t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/>
            <a:t>VADER → Social media &amp; news-friendly sentiment scoring</a:t>
          </a:r>
          <a:endParaRPr lang="en-IN" sz="1400" kern="1200" dirty="0"/>
        </a:p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400" kern="1200" dirty="0" err="1"/>
            <a:t>TextBlob</a:t>
          </a:r>
          <a:r>
            <a:rPr lang="en-IN" sz="1400" kern="1200" dirty="0"/>
            <a:t> → Adds polarity validation</a:t>
          </a:r>
        </a:p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/>
            <a:t>Helps determine whether news/tweets are positive, neutral, or negative</a:t>
          </a:r>
          <a:endParaRPr lang="en-IN" sz="1400" kern="1200" dirty="0"/>
        </a:p>
      </dsp:txBody>
      <dsp:txXfrm>
        <a:off x="4176145" y="1129997"/>
        <a:ext cx="5918821" cy="690794"/>
      </dsp:txXfrm>
    </dsp:sp>
    <dsp:sp modelId="{B0EE4351-42BC-44A5-915F-98FB56B15353}">
      <dsp:nvSpPr>
        <dsp:cNvPr id="0" name=""/>
        <dsp:cNvSpPr/>
      </dsp:nvSpPr>
      <dsp:spPr>
        <a:xfrm>
          <a:off x="0" y="1014865"/>
          <a:ext cx="4176145" cy="9210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2000" kern="1200" dirty="0"/>
            <a:t> </a:t>
          </a:r>
          <a:r>
            <a:rPr lang="en-IN" sz="2000" b="1" kern="1200" dirty="0"/>
            <a:t>2. Sentiment Analysis</a:t>
          </a:r>
          <a:endParaRPr lang="en-IN" sz="2000" kern="1200" dirty="0"/>
        </a:p>
      </dsp:txBody>
      <dsp:txXfrm>
        <a:off x="44962" y="1059827"/>
        <a:ext cx="4086221" cy="831134"/>
      </dsp:txXfrm>
    </dsp:sp>
    <dsp:sp modelId="{CD06303C-54AD-4C88-A8BF-534C39F1AE19}">
      <dsp:nvSpPr>
        <dsp:cNvPr id="0" name=""/>
        <dsp:cNvSpPr/>
      </dsp:nvSpPr>
      <dsp:spPr>
        <a:xfrm>
          <a:off x="4176145" y="2028028"/>
          <a:ext cx="6264218" cy="92105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400" kern="1200" dirty="0"/>
            <a:t>Regex-based ticker extraction</a:t>
          </a:r>
        </a:p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Filters text to identify stock symbols relevant for trading</a:t>
          </a:r>
        </a:p>
      </dsp:txBody>
      <dsp:txXfrm>
        <a:off x="4176145" y="2143160"/>
        <a:ext cx="5918821" cy="690794"/>
      </dsp:txXfrm>
    </dsp:sp>
    <dsp:sp modelId="{B737E4AF-F55A-4697-8951-08F1545C0DD0}">
      <dsp:nvSpPr>
        <dsp:cNvPr id="0" name=""/>
        <dsp:cNvSpPr/>
      </dsp:nvSpPr>
      <dsp:spPr>
        <a:xfrm>
          <a:off x="0" y="2028028"/>
          <a:ext cx="4176145" cy="9210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3. Stock Mention Detection</a:t>
          </a:r>
          <a:endParaRPr lang="en-IN" sz="2000" kern="1200" dirty="0"/>
        </a:p>
      </dsp:txBody>
      <dsp:txXfrm>
        <a:off x="44962" y="2072990"/>
        <a:ext cx="4086221" cy="831134"/>
      </dsp:txXfrm>
    </dsp:sp>
    <dsp:sp modelId="{6ECEDC2C-6957-40F1-A21A-6B498FE8D91E}">
      <dsp:nvSpPr>
        <dsp:cNvPr id="0" name=""/>
        <dsp:cNvSpPr/>
      </dsp:nvSpPr>
      <dsp:spPr>
        <a:xfrm>
          <a:off x="4176145" y="2994882"/>
          <a:ext cx="6264218" cy="92105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Combines average sentiment + price trend → Actionable trading insights</a:t>
          </a:r>
          <a:endParaRPr lang="en-IN" sz="1400" kern="1200" dirty="0"/>
        </a:p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Generates Buy, Caution, Bearish, or Neutral signals automatically</a:t>
          </a:r>
        </a:p>
      </dsp:txBody>
      <dsp:txXfrm>
        <a:off x="4176145" y="3110014"/>
        <a:ext cx="5918821" cy="690794"/>
      </dsp:txXfrm>
    </dsp:sp>
    <dsp:sp modelId="{5D9265E8-2561-4B97-BF10-3CF12574BCE4}">
      <dsp:nvSpPr>
        <dsp:cNvPr id="0" name=""/>
        <dsp:cNvSpPr/>
      </dsp:nvSpPr>
      <dsp:spPr>
        <a:xfrm>
          <a:off x="0" y="3041192"/>
          <a:ext cx="4176145" cy="9210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4. Signal Logic (Rule-based AI)</a:t>
          </a:r>
          <a:endParaRPr lang="en-IN" sz="2000" kern="1200" dirty="0"/>
        </a:p>
      </dsp:txBody>
      <dsp:txXfrm>
        <a:off x="44962" y="3086154"/>
        <a:ext cx="4086221" cy="831134"/>
      </dsp:txXfrm>
    </dsp:sp>
    <dsp:sp modelId="{02C8B909-463A-409C-A9F9-CD41B7086CDA}">
      <dsp:nvSpPr>
        <dsp:cNvPr id="0" name=""/>
        <dsp:cNvSpPr/>
      </dsp:nvSpPr>
      <dsp:spPr>
        <a:xfrm>
          <a:off x="4176145" y="4054356"/>
          <a:ext cx="6264218" cy="92105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/>
            <a:t>AI curates the insights → automatically creates human-readable reports</a:t>
          </a:r>
          <a:endParaRPr lang="en-IN" sz="1400" kern="1200" dirty="0"/>
        </a:p>
        <a:p>
          <a:pPr marL="114300" lvl="1" indent="-114300" algn="l" defTabSz="6223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Email bots send reports without manual intervention</a:t>
          </a:r>
        </a:p>
      </dsp:txBody>
      <dsp:txXfrm>
        <a:off x="4176145" y="4169488"/>
        <a:ext cx="5918821" cy="690794"/>
      </dsp:txXfrm>
    </dsp:sp>
    <dsp:sp modelId="{4AD0A7F5-4DF4-407F-A3AC-B0A59624886E}">
      <dsp:nvSpPr>
        <dsp:cNvPr id="0" name=""/>
        <dsp:cNvSpPr/>
      </dsp:nvSpPr>
      <dsp:spPr>
        <a:xfrm>
          <a:off x="0" y="4054356"/>
          <a:ext cx="4176145" cy="9210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5. Automated Reporting &amp; Alerting</a:t>
          </a:r>
          <a:endParaRPr lang="en-IN" sz="2000" kern="1200" dirty="0"/>
        </a:p>
      </dsp:txBody>
      <dsp:txXfrm>
        <a:off x="44962" y="4099318"/>
        <a:ext cx="4086221" cy="8311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A779E4-E636-44EA-AC17-0D8AD3BDAA69}">
      <dsp:nvSpPr>
        <dsp:cNvPr id="0" name=""/>
        <dsp:cNvSpPr/>
      </dsp:nvSpPr>
      <dsp:spPr>
        <a:xfrm>
          <a:off x="0" y="0"/>
          <a:ext cx="7987235" cy="7551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Data Collection (NewsAPI, Twitter API, Yahoo Finance)</a:t>
          </a:r>
        </a:p>
      </dsp:txBody>
      <dsp:txXfrm>
        <a:off x="22117" y="22117"/>
        <a:ext cx="7084044" cy="710893"/>
      </dsp:txXfrm>
    </dsp:sp>
    <dsp:sp modelId="{AB899AAF-593F-4F44-9C88-7ECBC84A37FD}">
      <dsp:nvSpPr>
        <dsp:cNvPr id="0" name=""/>
        <dsp:cNvSpPr/>
      </dsp:nvSpPr>
      <dsp:spPr>
        <a:xfrm>
          <a:off x="596449" y="860006"/>
          <a:ext cx="7987235" cy="7551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Text Cleaning and Tokenization</a:t>
          </a:r>
        </a:p>
      </dsp:txBody>
      <dsp:txXfrm>
        <a:off x="618566" y="882123"/>
        <a:ext cx="6855719" cy="710893"/>
      </dsp:txXfrm>
    </dsp:sp>
    <dsp:sp modelId="{941594BC-1269-40C3-95FC-E7BDAB53C2A0}">
      <dsp:nvSpPr>
        <dsp:cNvPr id="0" name=""/>
        <dsp:cNvSpPr/>
      </dsp:nvSpPr>
      <dsp:spPr>
        <a:xfrm>
          <a:off x="1192898" y="1720012"/>
          <a:ext cx="7987235" cy="7551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Sentiment Analysis (VADER, TextBlob)</a:t>
          </a:r>
        </a:p>
      </dsp:txBody>
      <dsp:txXfrm>
        <a:off x="1215015" y="1742129"/>
        <a:ext cx="6855719" cy="710893"/>
      </dsp:txXfrm>
    </dsp:sp>
    <dsp:sp modelId="{8AC75BDF-B27B-437D-B2F0-C13137294E75}">
      <dsp:nvSpPr>
        <dsp:cNvPr id="0" name=""/>
        <dsp:cNvSpPr/>
      </dsp:nvSpPr>
      <dsp:spPr>
        <a:xfrm>
          <a:off x="1789348" y="2580018"/>
          <a:ext cx="7987235" cy="7551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Named Entity Recognition (NER)</a:t>
          </a:r>
        </a:p>
      </dsp:txBody>
      <dsp:txXfrm>
        <a:off x="1811465" y="2602135"/>
        <a:ext cx="6855719" cy="710893"/>
      </dsp:txXfrm>
    </dsp:sp>
    <dsp:sp modelId="{34F02F8F-D17E-4210-99C7-60676A160750}">
      <dsp:nvSpPr>
        <dsp:cNvPr id="0" name=""/>
        <dsp:cNvSpPr/>
      </dsp:nvSpPr>
      <dsp:spPr>
        <a:xfrm>
          <a:off x="2385797" y="3440024"/>
          <a:ext cx="7987235" cy="7551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Signal Generation (Sentiment + Price Action)</a:t>
          </a:r>
        </a:p>
      </dsp:txBody>
      <dsp:txXfrm>
        <a:off x="2407914" y="3462141"/>
        <a:ext cx="6855719" cy="710893"/>
      </dsp:txXfrm>
    </dsp:sp>
    <dsp:sp modelId="{42ECD178-3ED5-450D-9DE9-3D98A51EA368}">
      <dsp:nvSpPr>
        <dsp:cNvPr id="0" name=""/>
        <dsp:cNvSpPr/>
      </dsp:nvSpPr>
      <dsp:spPr>
        <a:xfrm>
          <a:off x="7496402" y="551662"/>
          <a:ext cx="490832" cy="49083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300" kern="1200" dirty="0"/>
        </a:p>
      </dsp:txBody>
      <dsp:txXfrm>
        <a:off x="7606839" y="551662"/>
        <a:ext cx="269958" cy="369351"/>
      </dsp:txXfrm>
    </dsp:sp>
    <dsp:sp modelId="{B4BAC3D3-81CC-4DEB-9824-BAA7E3E9B3A5}">
      <dsp:nvSpPr>
        <dsp:cNvPr id="0" name=""/>
        <dsp:cNvSpPr/>
      </dsp:nvSpPr>
      <dsp:spPr>
        <a:xfrm>
          <a:off x="8092852" y="1411668"/>
          <a:ext cx="490832" cy="49083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300" kern="1200" dirty="0"/>
        </a:p>
      </dsp:txBody>
      <dsp:txXfrm>
        <a:off x="8203289" y="1411668"/>
        <a:ext cx="269958" cy="369351"/>
      </dsp:txXfrm>
    </dsp:sp>
    <dsp:sp modelId="{03CBC816-26CC-4959-AB30-1569DDA12839}">
      <dsp:nvSpPr>
        <dsp:cNvPr id="0" name=""/>
        <dsp:cNvSpPr/>
      </dsp:nvSpPr>
      <dsp:spPr>
        <a:xfrm>
          <a:off x="8689301" y="2259089"/>
          <a:ext cx="490832" cy="49083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300" kern="1200" dirty="0"/>
        </a:p>
      </dsp:txBody>
      <dsp:txXfrm>
        <a:off x="8799738" y="2259089"/>
        <a:ext cx="269958" cy="369351"/>
      </dsp:txXfrm>
    </dsp:sp>
    <dsp:sp modelId="{422F3A61-3D31-4A20-9D6F-38082510BB43}">
      <dsp:nvSpPr>
        <dsp:cNvPr id="0" name=""/>
        <dsp:cNvSpPr/>
      </dsp:nvSpPr>
      <dsp:spPr>
        <a:xfrm>
          <a:off x="9285750" y="3127485"/>
          <a:ext cx="490832" cy="49083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300" kern="1200" dirty="0"/>
        </a:p>
      </dsp:txBody>
      <dsp:txXfrm>
        <a:off x="9396187" y="3127485"/>
        <a:ext cx="269958" cy="36935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2EE106-27A5-4745-9846-BEAF8C6A6F7C}">
      <dsp:nvSpPr>
        <dsp:cNvPr id="0" name=""/>
        <dsp:cNvSpPr/>
      </dsp:nvSpPr>
      <dsp:spPr>
        <a:xfrm>
          <a:off x="0" y="11427"/>
          <a:ext cx="2473696" cy="673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Financial News</a:t>
          </a:r>
        </a:p>
      </dsp:txBody>
      <dsp:txXfrm>
        <a:off x="0" y="11427"/>
        <a:ext cx="2473696" cy="673200"/>
      </dsp:txXfrm>
    </dsp:sp>
    <dsp:sp modelId="{655436D2-A282-4A72-A139-67187BCEE2D7}">
      <dsp:nvSpPr>
        <dsp:cNvPr id="0" name=""/>
        <dsp:cNvSpPr/>
      </dsp:nvSpPr>
      <dsp:spPr>
        <a:xfrm>
          <a:off x="2473696" y="11427"/>
          <a:ext cx="494739" cy="6732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91B2AB-FECB-433F-BCCB-86BEC7C39F19}">
      <dsp:nvSpPr>
        <dsp:cNvPr id="0" name=""/>
        <dsp:cNvSpPr/>
      </dsp:nvSpPr>
      <dsp:spPr>
        <a:xfrm>
          <a:off x="3166331" y="11427"/>
          <a:ext cx="6728454" cy="673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NewsAPI Client</a:t>
          </a:r>
          <a:endParaRPr lang="en-IN" sz="1800" kern="1200" dirty="0"/>
        </a:p>
      </dsp:txBody>
      <dsp:txXfrm>
        <a:off x="3166331" y="11427"/>
        <a:ext cx="6728454" cy="673200"/>
      </dsp:txXfrm>
    </dsp:sp>
    <dsp:sp modelId="{04B88705-045E-4316-ABDD-0C8516730E47}">
      <dsp:nvSpPr>
        <dsp:cNvPr id="0" name=""/>
        <dsp:cNvSpPr/>
      </dsp:nvSpPr>
      <dsp:spPr>
        <a:xfrm>
          <a:off x="0" y="807027"/>
          <a:ext cx="2473696" cy="673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Tweets</a:t>
          </a:r>
          <a:endParaRPr lang="en-IN" sz="2000" kern="1200" dirty="0"/>
        </a:p>
      </dsp:txBody>
      <dsp:txXfrm>
        <a:off x="0" y="807027"/>
        <a:ext cx="2473696" cy="673200"/>
      </dsp:txXfrm>
    </dsp:sp>
    <dsp:sp modelId="{58010BCF-FE87-4FB8-9CA2-F70AB3193385}">
      <dsp:nvSpPr>
        <dsp:cNvPr id="0" name=""/>
        <dsp:cNvSpPr/>
      </dsp:nvSpPr>
      <dsp:spPr>
        <a:xfrm>
          <a:off x="2473696" y="807027"/>
          <a:ext cx="494739" cy="6732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B346F0-38E7-4666-942B-43862F252176}">
      <dsp:nvSpPr>
        <dsp:cNvPr id="0" name=""/>
        <dsp:cNvSpPr/>
      </dsp:nvSpPr>
      <dsp:spPr>
        <a:xfrm>
          <a:off x="3166331" y="807027"/>
          <a:ext cx="6728454" cy="673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Twitter API Fetch</a:t>
          </a:r>
          <a:endParaRPr lang="en-IN" sz="1800" kern="1200" dirty="0"/>
        </a:p>
      </dsp:txBody>
      <dsp:txXfrm>
        <a:off x="3166331" y="807027"/>
        <a:ext cx="6728454" cy="673200"/>
      </dsp:txXfrm>
    </dsp:sp>
    <dsp:sp modelId="{4CC1087B-1516-4731-911B-1990686D845A}">
      <dsp:nvSpPr>
        <dsp:cNvPr id="0" name=""/>
        <dsp:cNvSpPr/>
      </dsp:nvSpPr>
      <dsp:spPr>
        <a:xfrm>
          <a:off x="0" y="1602627"/>
          <a:ext cx="2473696" cy="673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Stock Data</a:t>
          </a:r>
          <a:endParaRPr lang="en-IN" sz="2000" kern="1200" dirty="0"/>
        </a:p>
      </dsp:txBody>
      <dsp:txXfrm>
        <a:off x="0" y="1602627"/>
        <a:ext cx="2473696" cy="673200"/>
      </dsp:txXfrm>
    </dsp:sp>
    <dsp:sp modelId="{9F049311-FD70-478E-8AF8-659EEE0F9758}">
      <dsp:nvSpPr>
        <dsp:cNvPr id="0" name=""/>
        <dsp:cNvSpPr/>
      </dsp:nvSpPr>
      <dsp:spPr>
        <a:xfrm>
          <a:off x="2473696" y="1602627"/>
          <a:ext cx="494739" cy="6732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009D09-8AE6-4EBD-A912-3BF640B66970}">
      <dsp:nvSpPr>
        <dsp:cNvPr id="0" name=""/>
        <dsp:cNvSpPr/>
      </dsp:nvSpPr>
      <dsp:spPr>
        <a:xfrm>
          <a:off x="3166331" y="1602627"/>
          <a:ext cx="6728454" cy="673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Yahoo Finance</a:t>
          </a:r>
          <a:endParaRPr lang="en-IN" sz="1800" kern="1200" dirty="0"/>
        </a:p>
      </dsp:txBody>
      <dsp:txXfrm>
        <a:off x="3166331" y="1602627"/>
        <a:ext cx="6728454" cy="673200"/>
      </dsp:txXfrm>
    </dsp:sp>
    <dsp:sp modelId="{E0949F7A-FF37-4480-B09C-185C6A3A2A80}">
      <dsp:nvSpPr>
        <dsp:cNvPr id="0" name=""/>
        <dsp:cNvSpPr/>
      </dsp:nvSpPr>
      <dsp:spPr>
        <a:xfrm>
          <a:off x="0" y="2398227"/>
          <a:ext cx="2473696" cy="673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Target Queries</a:t>
          </a:r>
          <a:endParaRPr lang="en-IN" sz="2000" kern="1200" dirty="0"/>
        </a:p>
      </dsp:txBody>
      <dsp:txXfrm>
        <a:off x="0" y="2398227"/>
        <a:ext cx="2473696" cy="673200"/>
      </dsp:txXfrm>
    </dsp:sp>
    <dsp:sp modelId="{3A885F48-1B85-45AA-B6E1-9D336BF913B9}">
      <dsp:nvSpPr>
        <dsp:cNvPr id="0" name=""/>
        <dsp:cNvSpPr/>
      </dsp:nvSpPr>
      <dsp:spPr>
        <a:xfrm>
          <a:off x="2473696" y="2398227"/>
          <a:ext cx="494739" cy="6732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71CB9E-12FF-4DDC-BC62-40FFBE7E7970}">
      <dsp:nvSpPr>
        <dsp:cNvPr id="0" name=""/>
        <dsp:cNvSpPr/>
      </dsp:nvSpPr>
      <dsp:spPr>
        <a:xfrm>
          <a:off x="3166331" y="2398227"/>
          <a:ext cx="6728454" cy="673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Business, Stocks, Market, Investing, Earnings</a:t>
          </a:r>
          <a:endParaRPr lang="en-IN" sz="1800" kern="1200" dirty="0"/>
        </a:p>
      </dsp:txBody>
      <dsp:txXfrm>
        <a:off x="3166331" y="2398227"/>
        <a:ext cx="6728454" cy="6732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4/30/2025</a:t>
            </a:fld>
            <a:endParaRPr lang="en-US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4/30/2025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289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80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 anchorCtr="0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Presentation</a:t>
            </a:r>
            <a:br>
              <a:rPr lang="en-US"/>
            </a:br>
            <a:r>
              <a:rPr lang="en-US"/>
              <a:t>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6" y="5084683"/>
            <a:ext cx="7478709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927100"/>
            <a:ext cx="12192000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6"/>
          </p:nvPr>
        </p:nvSpPr>
        <p:spPr>
          <a:xfrm>
            <a:off x="5098987" y="1320800"/>
            <a:ext cx="6388100" cy="4465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/>
          </a:p>
          <a:p>
            <a:r>
              <a:rPr lang="en-US"/>
              <a:t>Drag chart to placeholder or click icon to add chart</a:t>
            </a:r>
          </a:p>
          <a:p>
            <a:endParaRPr lang="en-US"/>
          </a:p>
        </p:txBody>
      </p:sp>
      <p:sp>
        <p:nvSpPr>
          <p:cNvPr id="8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err="1"/>
              <a:t>Em</a:t>
            </a:r>
            <a:r>
              <a:rPr lang="en-US"/>
              <a:t> </a:t>
            </a:r>
            <a:r>
              <a:rPr lang="en-US" err="1"/>
              <a:t>psum</a:t>
            </a:r>
            <a:r>
              <a:rPr lang="en-US"/>
              <a:t>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 dui in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, in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Sed</a:t>
            </a:r>
            <a:r>
              <a:rPr lang="en-US"/>
              <a:t> a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magna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 </a:t>
            </a:r>
            <a:r>
              <a:rPr lang="en-US" err="1"/>
              <a:t>Quisque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 and libero </a:t>
            </a:r>
            <a:r>
              <a:rPr lang="en-US" err="1"/>
              <a:t>placerat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. Integer a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vel</a:t>
            </a:r>
            <a:r>
              <a:rPr lang="en-US"/>
              <a:t> ante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. Class </a:t>
            </a:r>
            <a:r>
              <a:rPr lang="en-US" err="1"/>
              <a:t>aptent</a:t>
            </a:r>
            <a:r>
              <a:rPr lang="en-US"/>
              <a:t> </a:t>
            </a:r>
            <a:r>
              <a:rPr lang="en-US" err="1"/>
              <a:t>taciti</a:t>
            </a:r>
            <a:r>
              <a:rPr lang="en-US"/>
              <a:t> </a:t>
            </a:r>
            <a:r>
              <a:rPr lang="en-US" err="1"/>
              <a:t>sociosqu</a:t>
            </a:r>
            <a:r>
              <a:rPr lang="en-US"/>
              <a:t> ad </a:t>
            </a:r>
            <a:r>
              <a:rPr lang="en-US" err="1"/>
              <a:t>litora</a:t>
            </a:r>
            <a:r>
              <a:rPr lang="en-US"/>
              <a:t> </a:t>
            </a:r>
            <a:r>
              <a:rPr lang="en-US" err="1"/>
              <a:t>torquent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7489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8" name="Picture 7" descr="University at Buffalo, The State University of New York logo">
            <a:extLst>
              <a:ext uri="{FF2B5EF4-FFF2-40B4-BE49-F238E27FC236}">
                <a16:creationId xmlns:a16="http://schemas.microsoft.com/office/drawing/2014/main" id="{9C7DE7FF-FD86-434E-91D5-DF1AA23EE7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0400" y="6041329"/>
            <a:ext cx="4800600" cy="35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52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8" name="Picture 7" descr="University at Buffalo, The State University of New York logo">
            <a:extLst>
              <a:ext uri="{FF2B5EF4-FFF2-40B4-BE49-F238E27FC236}">
                <a16:creationId xmlns:a16="http://schemas.microsoft.com/office/drawing/2014/main" id="{9C7DE7FF-FD86-434E-91D5-DF1AA23EE7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0400" y="6041329"/>
            <a:ext cx="4800600" cy="35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58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n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8" name="Picture 7" descr="University at Buffalo, The State University of New York logo">
            <a:extLst>
              <a:ext uri="{FF2B5EF4-FFF2-40B4-BE49-F238E27FC236}">
                <a16:creationId xmlns:a16="http://schemas.microsoft.com/office/drawing/2014/main" id="{9C7DE7FF-FD86-434E-91D5-DF1AA23EE7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0402" y="6041329"/>
            <a:ext cx="4800595" cy="35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9406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n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7" name="Picture 6" descr="University at Buffalo, The State University of New York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321146"/>
            <a:ext cx="4800600" cy="3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5406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n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7" name="Picture 6" descr="University at Buffalo, The State University of New York 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5600" y="321249"/>
            <a:ext cx="4800600" cy="35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675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6951472" cy="5909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695147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5324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6951472" cy="5909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695147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614698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Doub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52B2E-D090-724F-8681-FBE0CDA2F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59530-982F-0F4F-B296-9DB2F44D8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6928" y="2185416"/>
            <a:ext cx="4500372" cy="394868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367C6-4AC8-9C47-BDFA-A5613CF90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10200" y="2185416"/>
            <a:ext cx="4498848" cy="39502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16724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 anchor="t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2800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Section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C5C1-32E2-374C-809B-D54BEC11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8817A-73B4-F340-8D0E-FB813E55F79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6928" y="2185416"/>
            <a:ext cx="5138928" cy="393192"/>
          </a:xfrm>
        </p:spPr>
        <p:txBody>
          <a:bodyPr anchor="t" anchorCtr="0">
            <a:spAutoFit/>
          </a:bodyPr>
          <a:lstStyle>
            <a:lvl1pPr marL="0" indent="0">
              <a:buNone/>
              <a:defRPr sz="1600" b="1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26641-0094-3D49-865E-3DB9ECAC43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6928" y="2593340"/>
            <a:ext cx="5140515" cy="3535744"/>
          </a:xfrm>
        </p:spPr>
        <p:txBody>
          <a:bodyPr/>
          <a:lstStyle>
            <a:lvl1pPr marL="285750" indent="-285750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E11705-25F9-194A-9D2F-C9FEEA3A574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185416"/>
            <a:ext cx="5138928" cy="394980"/>
          </a:xfrm>
        </p:spPr>
        <p:txBody>
          <a:bodyPr anchor="t" anchorCtr="0">
            <a:spAutoFit/>
          </a:bodyPr>
          <a:lstStyle>
            <a:lvl1pPr marL="0" indent="0">
              <a:buNone/>
              <a:defRPr sz="1600" b="1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978716-6004-6344-B5D2-C780B062C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90800"/>
            <a:ext cx="5138928" cy="3538728"/>
          </a:xfrm>
        </p:spPr>
        <p:txBody>
          <a:bodyPr/>
          <a:lstStyle>
            <a:lvl1pPr marL="285750" indent="-285750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55330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A2439-3BDA-DB47-AA02-5590274D4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90027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80554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C6EF38F-8DF7-3941-B22C-502232E4CB0B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5098566" y="1079500"/>
            <a:ext cx="7093434" cy="5778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108649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hree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CAA554F-B37C-9E47-B5E4-82235D4EC6CD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5114631" y="1066800"/>
            <a:ext cx="7077369" cy="293259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9F5FDDA2-E7AF-294B-ACDF-BDB5997277BC}"/>
              </a:ext>
            </a:extLst>
          </p:cNvPr>
          <p:cNvSpPr>
            <a:spLocks noGrp="1" noChangeAspect="1"/>
          </p:cNvSpPr>
          <p:nvPr>
            <p:ph type="pic" idx="14"/>
          </p:nvPr>
        </p:nvSpPr>
        <p:spPr>
          <a:xfrm>
            <a:off x="5114631" y="3998296"/>
            <a:ext cx="360252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2499D1A-BF4E-8444-BF94-86863CA11648}"/>
              </a:ext>
            </a:extLst>
          </p:cNvPr>
          <p:cNvSpPr>
            <a:spLocks noGrp="1" noChangeAspect="1"/>
          </p:cNvSpPr>
          <p:nvPr>
            <p:ph type="pic" idx="15"/>
          </p:nvPr>
        </p:nvSpPr>
        <p:spPr>
          <a:xfrm>
            <a:off x="8701089" y="3998296"/>
            <a:ext cx="349091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4405211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06A37-D6A5-0C40-A676-03633A9FD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21EA68-2B0A-7648-9710-0081FFDD7D68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0" y="1066800"/>
            <a:ext cx="12192000" cy="57912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26465890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hart Placeholder 2">
            <a:extLst>
              <a:ext uri="{FF2B5EF4-FFF2-40B4-BE49-F238E27FC236}">
                <a16:creationId xmlns:a16="http://schemas.microsoft.com/office/drawing/2014/main" id="{7B782143-2792-E14B-AE51-0FFA9028EB8A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5161935" y="1976285"/>
            <a:ext cx="6325152" cy="396731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  <a:p>
            <a:r>
              <a:rPr lang="en-US" dirty="0"/>
              <a:t>Drag chart to placeholder or click icon to add chart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038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" y="0"/>
            <a:ext cx="12188950" cy="68579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17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err="1"/>
              <a:t>Em</a:t>
            </a:r>
            <a:r>
              <a:rPr lang="en-US"/>
              <a:t> </a:t>
            </a:r>
            <a:r>
              <a:rPr lang="en-US" err="1"/>
              <a:t>psum</a:t>
            </a:r>
            <a:r>
              <a:rPr lang="en-US"/>
              <a:t>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 dui in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, in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Sed</a:t>
            </a:r>
            <a:r>
              <a:rPr lang="en-US"/>
              <a:t> a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magna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 </a:t>
            </a:r>
            <a:r>
              <a:rPr lang="en-US" err="1"/>
              <a:t>Quisque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 libero </a:t>
            </a:r>
            <a:r>
              <a:rPr lang="en-US" err="1"/>
              <a:t>placerat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. Integer a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vel</a:t>
            </a:r>
            <a:r>
              <a:rPr lang="en-US"/>
              <a:t> ante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. Class </a:t>
            </a:r>
            <a:r>
              <a:rPr lang="en-US" err="1"/>
              <a:t>aptent</a:t>
            </a:r>
            <a:r>
              <a:rPr lang="en-US"/>
              <a:t> </a:t>
            </a:r>
            <a:r>
              <a:rPr lang="en-US" err="1"/>
              <a:t>taciti</a:t>
            </a:r>
            <a:r>
              <a:rPr lang="en-US"/>
              <a:t> </a:t>
            </a:r>
            <a:r>
              <a:rPr lang="en-US" err="1"/>
              <a:t>sociosqu</a:t>
            </a:r>
            <a:r>
              <a:rPr lang="en-US"/>
              <a:t> ad </a:t>
            </a:r>
            <a:r>
              <a:rPr lang="en-US" err="1"/>
              <a:t>litora</a:t>
            </a:r>
            <a:r>
              <a:rPr lang="en-US"/>
              <a:t> </a:t>
            </a:r>
            <a:r>
              <a:rPr lang="en-US" err="1"/>
              <a:t>torquent</a:t>
            </a:r>
            <a:r>
              <a:rPr lang="en-US"/>
              <a:t>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 dui in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, in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Sed</a:t>
            </a:r>
            <a:r>
              <a:rPr lang="en-US"/>
              <a:t> a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magna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 </a:t>
            </a:r>
            <a:r>
              <a:rPr lang="en-US" err="1"/>
              <a:t>Quisque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 libero </a:t>
            </a:r>
            <a:r>
              <a:rPr lang="en-US" err="1"/>
              <a:t>placerat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. Integer a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vel</a:t>
            </a:r>
            <a:r>
              <a:rPr lang="en-US"/>
              <a:t> ante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vitae dolor </a:t>
            </a:r>
            <a:r>
              <a:rPr lang="en-US" err="1"/>
              <a:t>euismod</a:t>
            </a:r>
            <a:r>
              <a:rPr lang="en-US"/>
              <a:t>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finibus</a:t>
            </a:r>
            <a:r>
              <a:rPr lang="en-US"/>
              <a:t>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mattis</a:t>
            </a:r>
            <a:r>
              <a:rPr lang="en-US"/>
              <a:t>. In </a:t>
            </a:r>
            <a:r>
              <a:rPr lang="en-US" err="1"/>
              <a:t>ornare</a:t>
            </a:r>
            <a:r>
              <a:rPr lang="en-US"/>
              <a:t> convallis </a:t>
            </a:r>
            <a:r>
              <a:rPr lang="en-US" err="1"/>
              <a:t>velit</a:t>
            </a:r>
            <a:r>
              <a:rPr lang="en-US"/>
              <a:t> vitae cursus. Integer </a:t>
            </a:r>
            <a:r>
              <a:rPr lang="en-US" err="1"/>
              <a:t>egestas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mi </a:t>
            </a:r>
            <a:r>
              <a:rPr lang="en-US" err="1"/>
              <a:t>vehicula</a:t>
            </a:r>
            <a:r>
              <a:rPr lang="en-US"/>
              <a:t> </a:t>
            </a:r>
            <a:r>
              <a:rPr lang="en-US" err="1"/>
              <a:t>sollicitudin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habitant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senectus</a:t>
            </a:r>
            <a:r>
              <a:rPr lang="en-US"/>
              <a:t> et </a:t>
            </a:r>
            <a:r>
              <a:rPr lang="en-US" err="1"/>
              <a:t>netus</a:t>
            </a:r>
            <a:r>
              <a:rPr lang="en-US"/>
              <a:t> et </a:t>
            </a:r>
            <a:r>
              <a:rPr lang="en-US" err="1"/>
              <a:t>malesuada</a:t>
            </a:r>
            <a:r>
              <a:rPr lang="en-US"/>
              <a:t> fames ac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.</a:t>
            </a:r>
          </a:p>
        </p:txBody>
      </p:sp>
      <p:sp>
        <p:nvSpPr>
          <p:cNvPr id="5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r>
              <a:rPr lang="en-US" err="1"/>
              <a:t>Quisque</a:t>
            </a:r>
            <a:r>
              <a:rPr lang="en-US"/>
              <a:t> ac </a:t>
            </a:r>
            <a:r>
              <a:rPr lang="en-US" err="1"/>
              <a:t>orci</a:t>
            </a:r>
            <a:r>
              <a:rPr lang="en-US"/>
              <a:t> in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dapibus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</a:t>
            </a:r>
          </a:p>
          <a:p>
            <a:r>
              <a:rPr lang="en-US" err="1"/>
              <a:t>Donec</a:t>
            </a:r>
            <a:r>
              <a:rPr lang="en-US"/>
              <a:t> vitae </a:t>
            </a:r>
            <a:r>
              <a:rPr lang="en-US" err="1"/>
              <a:t>justo</a:t>
            </a:r>
            <a:r>
              <a:rPr lang="en-US"/>
              <a:t> et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mollis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.</a:t>
            </a:r>
          </a:p>
          <a:p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ex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</a:t>
            </a:r>
          </a:p>
          <a:p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lacinia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 ac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</a:t>
            </a:r>
          </a:p>
          <a:p>
            <a:r>
              <a:rPr lang="en-US" err="1"/>
              <a:t>Duis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sodales</a:t>
            </a:r>
            <a:r>
              <a:rPr lang="en-US"/>
              <a:t> </a:t>
            </a:r>
            <a:r>
              <a:rPr lang="en-US" err="1"/>
              <a:t>placerat</a:t>
            </a:r>
            <a:r>
              <a:rPr lang="en-US"/>
              <a:t>.</a:t>
            </a:r>
          </a:p>
          <a:p>
            <a:r>
              <a:rPr lang="en-US"/>
              <a:t>Justo et neque odio facilisis turpis </a:t>
            </a:r>
            <a:r>
              <a:rPr lang="en-US" err="1"/>
              <a:t>sodales</a:t>
            </a:r>
            <a:r>
              <a:rPr lang="en-US"/>
              <a:t> placerat.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ct val="1000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 text</a:t>
            </a:r>
          </a:p>
          <a:p>
            <a:pPr lvl="2"/>
            <a:r>
              <a:rPr lang="en-US"/>
              <a:t>Third level</a:t>
            </a:r>
          </a:p>
          <a:p>
            <a:pPr lvl="1"/>
            <a:r>
              <a:rPr lang="en-US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/>
              <a:t>Third level</a:t>
            </a:r>
          </a:p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 text </a:t>
            </a:r>
          </a:p>
          <a:p>
            <a:pPr lvl="2"/>
            <a:r>
              <a:rPr lang="en-US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098566" y="930275"/>
            <a:ext cx="7093434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  <a:p>
            <a:r>
              <a:rPr lang="en-US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err="1"/>
              <a:t>Em</a:t>
            </a:r>
            <a:r>
              <a:rPr lang="en-US"/>
              <a:t> </a:t>
            </a:r>
            <a:r>
              <a:rPr lang="en-US" err="1"/>
              <a:t>psum</a:t>
            </a:r>
            <a:r>
              <a:rPr lang="en-US"/>
              <a:t>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 dui in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, in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Sed</a:t>
            </a:r>
            <a:r>
              <a:rPr lang="en-US"/>
              <a:t> a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magna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 </a:t>
            </a:r>
            <a:r>
              <a:rPr lang="en-US" err="1"/>
              <a:t>Quisque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 and libero </a:t>
            </a:r>
            <a:r>
              <a:rPr lang="en-US" err="1"/>
              <a:t>placerat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. Integer a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vel</a:t>
            </a:r>
            <a:r>
              <a:rPr lang="en-US"/>
              <a:t> ante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. Class </a:t>
            </a:r>
            <a:r>
              <a:rPr lang="en-US" err="1"/>
              <a:t>aptent</a:t>
            </a:r>
            <a:r>
              <a:rPr lang="en-US"/>
              <a:t> </a:t>
            </a:r>
            <a:r>
              <a:rPr lang="en-US" err="1"/>
              <a:t>taciti</a:t>
            </a:r>
            <a:r>
              <a:rPr lang="en-US"/>
              <a:t> </a:t>
            </a:r>
            <a:r>
              <a:rPr lang="en-US" err="1"/>
              <a:t>sociosqu</a:t>
            </a:r>
            <a:r>
              <a:rPr lang="en-US"/>
              <a:t> ad </a:t>
            </a:r>
            <a:r>
              <a:rPr lang="en-US" err="1"/>
              <a:t>litora</a:t>
            </a:r>
            <a:r>
              <a:rPr lang="en-US"/>
              <a:t> </a:t>
            </a:r>
            <a:r>
              <a:rPr lang="en-US" err="1"/>
              <a:t>torquent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14631" y="934720"/>
            <a:ext cx="7077369" cy="306467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  <a:p>
            <a:r>
              <a:rPr lang="en-US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114631" y="3998296"/>
            <a:ext cx="360252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701089" y="3998296"/>
            <a:ext cx="349091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  <a:p>
            <a:r>
              <a:rPr lang="en-US"/>
              <a:t>Drag picture to placeholder or click icon to add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err="1"/>
              <a:t>Em</a:t>
            </a:r>
            <a:r>
              <a:rPr lang="en-US"/>
              <a:t> </a:t>
            </a:r>
            <a:r>
              <a:rPr lang="en-US" err="1"/>
              <a:t>psum</a:t>
            </a:r>
            <a:r>
              <a:rPr lang="en-US"/>
              <a:t>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 dui in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, in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Sed</a:t>
            </a:r>
            <a:r>
              <a:rPr lang="en-US"/>
              <a:t> a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magna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 </a:t>
            </a:r>
            <a:r>
              <a:rPr lang="en-US" err="1"/>
              <a:t>Quisque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 and libero </a:t>
            </a:r>
            <a:r>
              <a:rPr lang="en-US" err="1"/>
              <a:t>placerat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. Integer a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vel</a:t>
            </a:r>
            <a:r>
              <a:rPr lang="en-US"/>
              <a:t> ante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. Class </a:t>
            </a:r>
            <a:r>
              <a:rPr lang="en-US" err="1"/>
              <a:t>aptent</a:t>
            </a:r>
            <a:r>
              <a:rPr lang="en-US"/>
              <a:t> </a:t>
            </a:r>
            <a:r>
              <a:rPr lang="en-US" err="1"/>
              <a:t>taciti</a:t>
            </a:r>
            <a:r>
              <a:rPr lang="en-US"/>
              <a:t> </a:t>
            </a:r>
            <a:r>
              <a:rPr lang="en-US" err="1"/>
              <a:t>sociosqu</a:t>
            </a:r>
            <a:r>
              <a:rPr lang="en-US"/>
              <a:t> ad </a:t>
            </a:r>
            <a:r>
              <a:rPr lang="en-US" err="1"/>
              <a:t>litora</a:t>
            </a:r>
            <a:r>
              <a:rPr lang="en-US"/>
              <a:t> </a:t>
            </a:r>
            <a:r>
              <a:rPr lang="en-US" err="1"/>
              <a:t>torquent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7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>
                <a:latin typeface="Arial" charset="0"/>
              </a:rPr>
              <a:t>‘-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1" cy="6857999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1045952" y="6221885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4" r:id="rId2"/>
    <p:sldLayoutId id="2147483905" r:id="rId3"/>
    <p:sldLayoutId id="2147483895" r:id="rId4"/>
    <p:sldLayoutId id="2147483897" r:id="rId5"/>
    <p:sldLayoutId id="2147483907" r:id="rId6"/>
    <p:sldLayoutId id="2147483898" r:id="rId7"/>
    <p:sldLayoutId id="2147483900" r:id="rId8"/>
    <p:sldLayoutId id="2147483906" r:id="rId9"/>
    <p:sldLayoutId id="2147483902" r:id="rId10"/>
    <p:sldLayoutId id="2147483904" r:id="rId11"/>
    <p:sldLayoutId id="214748390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Georgia" charset="0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1614BA-85C5-BA49-A402-F7BCCCDB2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66ADF-AEA5-DC4B-841D-168372B89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928" y="2185416"/>
            <a:ext cx="10515600" cy="39682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 descr="University at Buffalo, The State University of New York logo">
            <a:extLst>
              <a:ext uri="{FF2B5EF4-FFF2-40B4-BE49-F238E27FC236}">
                <a16:creationId xmlns:a16="http://schemas.microsoft.com/office/drawing/2014/main" id="{27B0F206-4721-B742-B71F-C0AADA23A984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355600" y="321249"/>
            <a:ext cx="4800600" cy="355823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439930E-F253-DE46-B952-3E0957740773}"/>
              </a:ext>
            </a:extLst>
          </p:cNvPr>
          <p:cNvSpPr txBox="1">
            <a:spLocks/>
          </p:cNvSpPr>
          <p:nvPr userDrawn="1"/>
        </p:nvSpPr>
        <p:spPr>
          <a:xfrm>
            <a:off x="6938176" y="63197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B53C135-CEC6-A548-8917-8F7FEB82358B}" type="slidenum">
              <a:rPr lang="en-US" b="1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11679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0" r:id="rId1"/>
    <p:sldLayoutId id="2147483911" r:id="rId2"/>
    <p:sldLayoutId id="2147483912" r:id="rId3"/>
    <p:sldLayoutId id="2147483913" r:id="rId4"/>
    <p:sldLayoutId id="2147483914" r:id="rId5"/>
    <p:sldLayoutId id="2147483915" r:id="rId6"/>
    <p:sldLayoutId id="2147483916" r:id="rId7"/>
    <p:sldLayoutId id="2147483917" r:id="rId8"/>
    <p:sldLayoutId id="2147483918" r:id="rId9"/>
    <p:sldLayoutId id="2147483919" r:id="rId10"/>
    <p:sldLayoutId id="2147483920" r:id="rId11"/>
    <p:sldLayoutId id="2147483921" r:id="rId12"/>
    <p:sldLayoutId id="2147483922" r:id="rId13"/>
    <p:sldLayoutId id="214748392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esentation Title">
            <a:extLst>
              <a:ext uri="{FF2B5EF4-FFF2-40B4-BE49-F238E27FC236}">
                <a16:creationId xmlns:a16="http://schemas.microsoft.com/office/drawing/2014/main" id="{1089AC9A-5D7D-5A4C-8605-7607252D4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593" y="575476"/>
            <a:ext cx="8269324" cy="2993634"/>
          </a:xfrm>
        </p:spPr>
        <p:txBody>
          <a:bodyPr/>
          <a:lstStyle/>
          <a:p>
            <a:r>
              <a:rPr lang="en-US" sz="3600" dirty="0">
                <a:latin typeface="Georgia" panose="02040502050405020303" pitchFamily="18" charset="0"/>
              </a:rPr>
              <a:t>Building an NLP-Based Trade Scanner for Real-Time Market Insights</a:t>
            </a:r>
          </a:p>
        </p:txBody>
      </p:sp>
      <p:sp>
        <p:nvSpPr>
          <p:cNvPr id="7" name="Sub-topic">
            <a:extLst>
              <a:ext uri="{FF2B5EF4-FFF2-40B4-BE49-F238E27FC236}">
                <a16:creationId xmlns:a16="http://schemas.microsoft.com/office/drawing/2014/main" id="{9C71998B-4791-F94C-B599-D1D7674364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7593" y="3408131"/>
            <a:ext cx="6954230" cy="2294579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latin typeface="Georgia" panose="02040502050405020303" pitchFamily="18" charset="0"/>
              </a:rPr>
              <a:t>Group Members: 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Georgia" panose="02040502050405020303" pitchFamily="18" charset="0"/>
              </a:rPr>
              <a:t>Alankriti Dubey – 50604200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Georgia" panose="02040502050405020303" pitchFamily="18" charset="0"/>
              </a:rPr>
              <a:t>Nidhi Parab -  50606993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Georgia" panose="02040502050405020303" pitchFamily="18" charset="0"/>
              </a:rPr>
              <a:t>Grace Evangelene Avula Lael - 50595809</a:t>
            </a:r>
          </a:p>
          <a:p>
            <a:endParaRPr lang="en-US" sz="12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7231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D1E87-B21C-4EF3-7925-BB0B82595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617" y="1036631"/>
            <a:ext cx="6951472" cy="590931"/>
          </a:xfrm>
        </p:spPr>
        <p:txBody>
          <a:bodyPr/>
          <a:lstStyle/>
          <a:p>
            <a:r>
              <a:rPr lang="en-US" dirty="0"/>
              <a:t>Step 3: Stock Mention Extraction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4FCC-9BD2-5083-4779-4A21C6DBD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7" y="1757152"/>
            <a:ext cx="10429021" cy="467837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1" dirty="0"/>
              <a:t>Objective: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Detect stock ticker symbols in news and social media text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Link sentiment to specific stocks for actionable insights</a:t>
            </a:r>
          </a:p>
          <a:p>
            <a:pPr>
              <a:lnSpc>
                <a:spcPct val="100000"/>
              </a:lnSpc>
            </a:pPr>
            <a:r>
              <a:rPr lang="en-IN" b="1" dirty="0"/>
              <a:t>How AI Detects Stock Mentions: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Regex Pattern Matching</a:t>
            </a:r>
          </a:p>
          <a:p>
            <a:pPr lvl="2">
              <a:lnSpc>
                <a:spcPct val="100000"/>
              </a:lnSpc>
            </a:pPr>
            <a:r>
              <a:rPr lang="en-IN" dirty="0"/>
              <a:t>Scans text for uppercase words (e.g., AAPL, TSLA, MSFT)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Cross-check with Predefined Ticker List</a:t>
            </a:r>
          </a:p>
          <a:p>
            <a:pPr lvl="2">
              <a:lnSpc>
                <a:spcPct val="100000"/>
              </a:lnSpc>
            </a:pPr>
            <a:r>
              <a:rPr lang="en-IN" dirty="0"/>
              <a:t>Filters to valid stock tickers only → avoids false positives like "CEO" or "GDP“</a:t>
            </a:r>
          </a:p>
          <a:p>
            <a:pPr>
              <a:lnSpc>
                <a:spcPct val="100000"/>
              </a:lnSpc>
            </a:pPr>
            <a:r>
              <a:rPr lang="en-IN" b="1" dirty="0"/>
              <a:t>Why this is Important: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Helps measure stock popularity and buzz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Sentiment + Mention Frequency → used to identify trading signals</a:t>
            </a:r>
          </a:p>
          <a:p>
            <a:pPr marL="331470" indent="-285750">
              <a:lnSpc>
                <a:spcPct val="100000"/>
              </a:lnSpc>
            </a:pPr>
            <a:r>
              <a:rPr lang="en-IN" b="1" dirty="0"/>
              <a:t>Output Example:</a:t>
            </a:r>
          </a:p>
          <a:p>
            <a:pPr marL="788670" lvl="1" indent="-285750">
              <a:lnSpc>
                <a:spcPct val="100000"/>
              </a:lnSpc>
            </a:pPr>
            <a:r>
              <a:rPr lang="en-IN" dirty="0"/>
              <a:t>"AAPL is under pressure after disappointing earnings."→ Mention detected: AAPL</a:t>
            </a:r>
          </a:p>
        </p:txBody>
      </p:sp>
      <p:pic>
        <p:nvPicPr>
          <p:cNvPr id="8196" name="Picture 4" descr="Data Extraction icons for free download | Freepik">
            <a:extLst>
              <a:ext uri="{FF2B5EF4-FFF2-40B4-BE49-F238E27FC236}">
                <a16:creationId xmlns:a16="http://schemas.microsoft.com/office/drawing/2014/main" id="{71292348-7877-3791-03EA-76CBFB73C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33" y="917338"/>
            <a:ext cx="897689" cy="897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089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CD4D0-07A9-31B6-020F-1A132BA05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237" y="1001904"/>
            <a:ext cx="6951472" cy="590931"/>
          </a:xfrm>
        </p:spPr>
        <p:txBody>
          <a:bodyPr/>
          <a:lstStyle/>
          <a:p>
            <a:r>
              <a:rPr lang="en-US" dirty="0"/>
              <a:t>Step 4: Trending Topic Detection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356CA-2254-04F8-EEE9-D71D68B7B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502" y="1838173"/>
            <a:ext cx="10058631" cy="473624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1" dirty="0"/>
              <a:t>Purpose: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Identify buzzwords and hot topics in market conversations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Understand which financial themes are driving sentiment</a:t>
            </a:r>
          </a:p>
          <a:p>
            <a:pPr>
              <a:lnSpc>
                <a:spcPct val="100000"/>
              </a:lnSpc>
            </a:pPr>
            <a:r>
              <a:rPr lang="en-IN" b="1" dirty="0"/>
              <a:t>AI Approach: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Combine all text from news and tweets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Tokenize → Remove </a:t>
            </a:r>
            <a:r>
              <a:rPr lang="en-IN" dirty="0" err="1"/>
              <a:t>stopwords</a:t>
            </a:r>
            <a:r>
              <a:rPr lang="en-IN" dirty="0"/>
              <a:t> → Filter to meaningful words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Generate frequency distribution using NLTK</a:t>
            </a:r>
          </a:p>
          <a:p>
            <a:pPr>
              <a:lnSpc>
                <a:spcPct val="100000"/>
              </a:lnSpc>
            </a:pPr>
            <a:r>
              <a:rPr lang="en-IN" b="1" dirty="0"/>
              <a:t>Output: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Top keywords indicating trending topics (e.g., "inflation", "growth", "earnings")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Word Cloud / Top 10 List → shown in report for quick market overview</a:t>
            </a:r>
          </a:p>
          <a:p>
            <a:pPr>
              <a:lnSpc>
                <a:spcPct val="100000"/>
              </a:lnSpc>
            </a:pPr>
            <a:r>
              <a:rPr lang="en-IN" b="1" dirty="0"/>
              <a:t>Why It Matters: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Helps traders identify macro themes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Complements stock-level sentiment analysis</a:t>
            </a:r>
          </a:p>
        </p:txBody>
      </p:sp>
      <p:pic>
        <p:nvPicPr>
          <p:cNvPr id="9218" name="Picture 2" descr="Trending topic - Free social media icons">
            <a:extLst>
              <a:ext uri="{FF2B5EF4-FFF2-40B4-BE49-F238E27FC236}">
                <a16:creationId xmlns:a16="http://schemas.microsoft.com/office/drawing/2014/main" id="{8FFB0A88-E942-BE26-8D72-97877BD2B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97" y="843544"/>
            <a:ext cx="1075650" cy="107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2390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726BDAE-D8D8-C970-6710-B376D4467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919518"/>
            <a:ext cx="6951472" cy="590931"/>
          </a:xfrm>
        </p:spPr>
        <p:txBody>
          <a:bodyPr/>
          <a:lstStyle/>
          <a:p>
            <a:r>
              <a:rPr lang="en-IN" dirty="0">
                <a:latin typeface="Georgia" panose="02040502050405020303" pitchFamily="18" charset="0"/>
              </a:rPr>
              <a:t>System Architecture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1344EF4-AAD6-9B39-2F68-0E227A99E92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04800" y="1694373"/>
          <a:ext cx="10373033" cy="41951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49924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A2C84-FA70-C379-ED88-E7D756C06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968674"/>
            <a:ext cx="6951472" cy="590931"/>
          </a:xfrm>
        </p:spPr>
        <p:txBody>
          <a:bodyPr/>
          <a:lstStyle/>
          <a:p>
            <a:r>
              <a:rPr lang="en-IN" dirty="0">
                <a:latin typeface="Georgia" panose="02040502050405020303" pitchFamily="18" charset="0"/>
              </a:rPr>
              <a:t>Data Sources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FE6A574-45B1-C78B-29D2-A94F71B21F4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6737" y="1586218"/>
          <a:ext cx="9894786" cy="3082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E8E0510-F4C7-1BD9-8568-7893DAA74839}"/>
              </a:ext>
            </a:extLst>
          </p:cNvPr>
          <p:cNvSpPr txBox="1"/>
          <p:nvPr/>
        </p:nvSpPr>
        <p:spPr>
          <a:xfrm>
            <a:off x="591538" y="4669073"/>
            <a:ext cx="908340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defTabSz="914377">
              <a:lnSpc>
                <a:spcPct val="200000"/>
              </a:lnSpc>
              <a:buNone/>
            </a:pPr>
            <a:r>
              <a:rPr lang="en-US" altLang="en-US" sz="2000" b="1" dirty="0"/>
              <a:t>Why These Sources? </a:t>
            </a:r>
          </a:p>
          <a:p>
            <a:pPr marL="285750" indent="-285750" defTabSz="914377">
              <a:buFont typeface="Arial" panose="020B0604020202020204" pitchFamily="34" charset="0"/>
              <a:buChar char="•"/>
            </a:pPr>
            <a:r>
              <a:rPr lang="en-US" altLang="en-US" dirty="0"/>
              <a:t>News provides structured market sentiment. </a:t>
            </a:r>
          </a:p>
          <a:p>
            <a:pPr marL="285750" indent="-285750" defTabSz="914377">
              <a:buFont typeface="Arial" panose="020B0604020202020204" pitchFamily="34" charset="0"/>
              <a:buChar char="•"/>
            </a:pPr>
            <a:r>
              <a:rPr lang="en-US" altLang="en-US" dirty="0"/>
              <a:t>Tweets capture real-time trader/investor opinions. </a:t>
            </a:r>
          </a:p>
          <a:p>
            <a:pPr marL="285750" indent="-285750" defTabSz="914377">
              <a:buFont typeface="Arial" panose="020B0604020202020204" pitchFamily="34" charset="0"/>
              <a:buChar char="•"/>
            </a:pPr>
            <a:r>
              <a:rPr lang="en-US" altLang="en-US" dirty="0"/>
              <a:t>Price data validates sentiment with market performance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282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377FC-14EE-0076-AE5B-7772C091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990330"/>
            <a:ext cx="10515600" cy="590931"/>
          </a:xfrm>
        </p:spPr>
        <p:txBody>
          <a:bodyPr/>
          <a:lstStyle/>
          <a:p>
            <a:r>
              <a:rPr lang="en-US" dirty="0" err="1"/>
              <a:t>TradeScanner</a:t>
            </a:r>
            <a:r>
              <a:rPr lang="en-US" dirty="0"/>
              <a:t>: The Heart of the System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FAFBE-3CA6-B220-6686-8BD45509F4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4882" y="1722424"/>
            <a:ext cx="5266713" cy="482884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1" dirty="0"/>
              <a:t>What is </a:t>
            </a:r>
            <a:r>
              <a:rPr lang="en-IN" b="1" dirty="0" err="1"/>
              <a:t>TradeScanner</a:t>
            </a:r>
            <a:r>
              <a:rPr lang="en-IN" b="1" dirty="0"/>
              <a:t>?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Central Python class → orchestrates the entire pipeline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Handles everything from data fetching → analysis → report generation → emailing</a:t>
            </a:r>
          </a:p>
          <a:p>
            <a:pPr>
              <a:lnSpc>
                <a:spcPct val="100000"/>
              </a:lnSpc>
            </a:pPr>
            <a:r>
              <a:rPr lang="en-IN" b="1" dirty="0"/>
              <a:t>Key Responsibilities:</a:t>
            </a:r>
          </a:p>
          <a:p>
            <a:pPr lvl="1">
              <a:lnSpc>
                <a:spcPct val="100000"/>
              </a:lnSpc>
            </a:pPr>
            <a:r>
              <a:rPr lang="en-IN" i="1" dirty="0"/>
              <a:t>Initialization</a:t>
            </a:r>
          </a:p>
          <a:p>
            <a:pPr lvl="2">
              <a:lnSpc>
                <a:spcPct val="100000"/>
              </a:lnSpc>
            </a:pPr>
            <a:r>
              <a:rPr lang="en-IN" dirty="0"/>
              <a:t>Load stock tickers</a:t>
            </a:r>
          </a:p>
          <a:p>
            <a:pPr lvl="2">
              <a:lnSpc>
                <a:spcPct val="100000"/>
              </a:lnSpc>
            </a:pPr>
            <a:r>
              <a:rPr lang="en-IN" dirty="0"/>
              <a:t>Setup APIs for news + Twitter</a:t>
            </a:r>
          </a:p>
          <a:p>
            <a:pPr lvl="2">
              <a:lnSpc>
                <a:spcPct val="100000"/>
              </a:lnSpc>
            </a:pPr>
            <a:r>
              <a:rPr lang="en-IN" dirty="0"/>
              <a:t>Initialize sentiment analysis tools (VADER)</a:t>
            </a:r>
          </a:p>
          <a:p>
            <a:pPr lvl="1">
              <a:lnSpc>
                <a:spcPct val="100000"/>
              </a:lnSpc>
            </a:pPr>
            <a:r>
              <a:rPr lang="en-IN" i="1" dirty="0"/>
              <a:t>Data Fetching</a:t>
            </a:r>
          </a:p>
          <a:p>
            <a:pPr lvl="2">
              <a:lnSpc>
                <a:spcPct val="100000"/>
              </a:lnSpc>
            </a:pPr>
            <a:r>
              <a:rPr lang="en-IN" dirty="0" err="1">
                <a:latin typeface="Consolas" panose="020B0609020204030204" pitchFamily="49" charset="0"/>
                <a:ea typeface="Kigelia Light" panose="020B0502040204020203" pitchFamily="34" charset="0"/>
                <a:cs typeface="Kigelia Light" panose="020B0502040204020203" pitchFamily="34" charset="0"/>
              </a:rPr>
              <a:t>fetch_news</a:t>
            </a:r>
            <a:r>
              <a:rPr lang="en-IN" dirty="0">
                <a:latin typeface="Consolas" panose="020B0609020204030204" pitchFamily="49" charset="0"/>
                <a:ea typeface="Kigelia Light" panose="020B0502040204020203" pitchFamily="34" charset="0"/>
                <a:cs typeface="Kigelia Light" panose="020B0502040204020203" pitchFamily="34" charset="0"/>
              </a:rPr>
              <a:t>(), </a:t>
            </a:r>
            <a:r>
              <a:rPr lang="en-IN" dirty="0" err="1">
                <a:latin typeface="Consolas" panose="020B0609020204030204" pitchFamily="49" charset="0"/>
                <a:ea typeface="Kigelia Light" panose="020B0502040204020203" pitchFamily="34" charset="0"/>
                <a:cs typeface="Kigelia Light" panose="020B0502040204020203" pitchFamily="34" charset="0"/>
              </a:rPr>
              <a:t>fetch_tweets</a:t>
            </a:r>
            <a:r>
              <a:rPr lang="en-IN" dirty="0">
                <a:latin typeface="Consolas" panose="020B0609020204030204" pitchFamily="49" charset="0"/>
                <a:ea typeface="Kigelia Light" panose="020B0502040204020203" pitchFamily="34" charset="0"/>
                <a:cs typeface="Kigelia Light" panose="020B0502040204020203" pitchFamily="34" charset="0"/>
              </a:rPr>
              <a:t>() </a:t>
            </a:r>
            <a:r>
              <a:rPr lang="en-IN" dirty="0"/>
              <a:t>→ Pulls live market data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D05CD-E6CC-B89B-090E-D79FBC1BF0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625" y="1571952"/>
            <a:ext cx="5805668" cy="5216597"/>
          </a:xfrm>
        </p:spPr>
        <p:txBody>
          <a:bodyPr/>
          <a:lstStyle/>
          <a:p>
            <a:pPr lvl="1">
              <a:lnSpc>
                <a:spcPct val="100000"/>
              </a:lnSpc>
            </a:pPr>
            <a:r>
              <a:rPr lang="en-IN" i="1" dirty="0"/>
              <a:t>Analysis</a:t>
            </a:r>
          </a:p>
          <a:p>
            <a:pPr lvl="2">
              <a:lnSpc>
                <a:spcPct val="100000"/>
              </a:lnSpc>
            </a:pPr>
            <a:r>
              <a:rPr lang="en-IN" dirty="0" err="1">
                <a:latin typeface="Consolas" panose="020B0609020204030204" pitchFamily="49" charset="0"/>
              </a:rPr>
              <a:t>analyze_text_sentiment</a:t>
            </a:r>
            <a:r>
              <a:rPr lang="en-IN" dirty="0">
                <a:latin typeface="Consolas" panose="020B0609020204030204" pitchFamily="49" charset="0"/>
              </a:rPr>
              <a:t>() </a:t>
            </a:r>
            <a:r>
              <a:rPr lang="en-IN" dirty="0"/>
              <a:t>→ VADER + </a:t>
            </a:r>
            <a:r>
              <a:rPr lang="en-IN" dirty="0" err="1"/>
              <a:t>TextBlob</a:t>
            </a:r>
            <a:endParaRPr lang="en-IN" dirty="0"/>
          </a:p>
          <a:p>
            <a:pPr lvl="2">
              <a:lnSpc>
                <a:spcPct val="100000"/>
              </a:lnSpc>
            </a:pPr>
            <a:r>
              <a:rPr lang="en-IN" dirty="0" err="1">
                <a:latin typeface="Consolas" panose="020B0609020204030204" pitchFamily="49" charset="0"/>
              </a:rPr>
              <a:t>extract_mentioned_stocks</a:t>
            </a:r>
            <a:r>
              <a:rPr lang="en-IN" dirty="0">
                <a:latin typeface="Consolas" panose="020B0609020204030204" pitchFamily="49" charset="0"/>
              </a:rPr>
              <a:t>() </a:t>
            </a:r>
            <a:r>
              <a:rPr lang="en-IN" dirty="0"/>
              <a:t>→ Regex + ticker list</a:t>
            </a:r>
          </a:p>
          <a:p>
            <a:pPr lvl="2">
              <a:lnSpc>
                <a:spcPct val="100000"/>
              </a:lnSpc>
            </a:pPr>
            <a:r>
              <a:rPr lang="en-IN" dirty="0" err="1">
                <a:latin typeface="Consolas" panose="020B0609020204030204" pitchFamily="49" charset="0"/>
              </a:rPr>
              <a:t>identify_trending_topics</a:t>
            </a:r>
            <a:r>
              <a:rPr lang="en-IN" dirty="0">
                <a:latin typeface="Consolas" panose="020B0609020204030204" pitchFamily="49" charset="0"/>
              </a:rPr>
              <a:t>() </a:t>
            </a:r>
            <a:r>
              <a:rPr lang="en-IN" dirty="0"/>
              <a:t>→ Frequency analysis</a:t>
            </a:r>
          </a:p>
          <a:p>
            <a:pPr lvl="1">
              <a:lnSpc>
                <a:spcPct val="100000"/>
              </a:lnSpc>
            </a:pPr>
            <a:r>
              <a:rPr lang="en-IN" i="1" dirty="0"/>
              <a:t>Insight Generation</a:t>
            </a:r>
          </a:p>
          <a:p>
            <a:pPr lvl="2">
              <a:lnSpc>
                <a:spcPct val="100000"/>
              </a:lnSpc>
            </a:pPr>
            <a:r>
              <a:rPr lang="en-IN" dirty="0" err="1">
                <a:latin typeface="Consolas" panose="020B0609020204030204" pitchFamily="49" charset="0"/>
              </a:rPr>
              <a:t>generate_trading_insights</a:t>
            </a:r>
            <a:r>
              <a:rPr lang="en-IN" dirty="0">
                <a:latin typeface="Consolas" panose="020B0609020204030204" pitchFamily="49" charset="0"/>
              </a:rPr>
              <a:t>() </a:t>
            </a:r>
            <a:r>
              <a:rPr lang="en-IN" dirty="0"/>
              <a:t>→ Combines sentiment + price</a:t>
            </a:r>
          </a:p>
          <a:p>
            <a:pPr lvl="2">
              <a:lnSpc>
                <a:spcPct val="100000"/>
              </a:lnSpc>
            </a:pPr>
            <a:r>
              <a:rPr lang="en-IN" dirty="0"/>
              <a:t>Creates signals → Buy, Sell, Neutral, Volatility warnings</a:t>
            </a:r>
          </a:p>
          <a:p>
            <a:pPr lvl="1">
              <a:lnSpc>
                <a:spcPct val="100000"/>
              </a:lnSpc>
            </a:pPr>
            <a:r>
              <a:rPr lang="en-IN" i="1" dirty="0"/>
              <a:t>Report Creation + Email Sending</a:t>
            </a:r>
          </a:p>
          <a:p>
            <a:pPr lvl="2">
              <a:lnSpc>
                <a:spcPct val="100000"/>
              </a:lnSpc>
            </a:pPr>
            <a:r>
              <a:rPr lang="en-IN" dirty="0" err="1">
                <a:latin typeface="Consolas" panose="020B0609020204030204" pitchFamily="49" charset="0"/>
              </a:rPr>
              <a:t>generate_report</a:t>
            </a:r>
            <a:r>
              <a:rPr lang="en-IN" dirty="0">
                <a:latin typeface="Consolas" panose="020B0609020204030204" pitchFamily="49" charset="0"/>
              </a:rPr>
              <a:t>() </a:t>
            </a:r>
            <a:r>
              <a:rPr lang="en-IN" dirty="0"/>
              <a:t>→ Formats insights</a:t>
            </a:r>
          </a:p>
          <a:p>
            <a:pPr lvl="2">
              <a:lnSpc>
                <a:spcPct val="100000"/>
              </a:lnSpc>
            </a:pPr>
            <a:r>
              <a:rPr lang="en-IN" dirty="0"/>
              <a:t>Emails sent directly to stakeholders → Automated alerts</a:t>
            </a:r>
          </a:p>
        </p:txBody>
      </p:sp>
    </p:spTree>
    <p:extLst>
      <p:ext uri="{BB962C8B-B14F-4D97-AF65-F5344CB8AC3E}">
        <p14:creationId xmlns:p14="http://schemas.microsoft.com/office/powerpoint/2010/main" val="2638137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75A52-DC51-B6B0-F57D-116B595EA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211" y="1070468"/>
            <a:ext cx="9063209" cy="526840"/>
          </a:xfrm>
        </p:spPr>
        <p:txBody>
          <a:bodyPr/>
          <a:lstStyle/>
          <a:p>
            <a:r>
              <a:rPr lang="en-IN" dirty="0"/>
              <a:t>Trade Scanner Workflow Overview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F49DF68-89B7-C199-694F-514DCF3DCEFA}"/>
              </a:ext>
            </a:extLst>
          </p:cNvPr>
          <p:cNvGrpSpPr/>
          <p:nvPr/>
        </p:nvGrpSpPr>
        <p:grpSpPr>
          <a:xfrm>
            <a:off x="335667" y="1863527"/>
            <a:ext cx="11632556" cy="3831217"/>
            <a:chOff x="384901" y="3523171"/>
            <a:chExt cx="11510937" cy="125270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10B578F-7AFC-017C-2E4A-B0DB96902891}"/>
                </a:ext>
              </a:extLst>
            </p:cNvPr>
            <p:cNvSpPr/>
            <p:nvPr/>
          </p:nvSpPr>
          <p:spPr>
            <a:xfrm>
              <a:off x="384901" y="3523171"/>
              <a:ext cx="1246211" cy="512181"/>
            </a:xfrm>
            <a:custGeom>
              <a:avLst/>
              <a:gdLst>
                <a:gd name="connsiteX0" fmla="*/ 0 w 1246211"/>
                <a:gd name="connsiteY0" fmla="*/ 51218 h 512181"/>
                <a:gd name="connsiteX1" fmla="*/ 51218 w 1246211"/>
                <a:gd name="connsiteY1" fmla="*/ 0 h 512181"/>
                <a:gd name="connsiteX2" fmla="*/ 1194993 w 1246211"/>
                <a:gd name="connsiteY2" fmla="*/ 0 h 512181"/>
                <a:gd name="connsiteX3" fmla="*/ 1246211 w 1246211"/>
                <a:gd name="connsiteY3" fmla="*/ 51218 h 512181"/>
                <a:gd name="connsiteX4" fmla="*/ 1246211 w 1246211"/>
                <a:gd name="connsiteY4" fmla="*/ 460963 h 512181"/>
                <a:gd name="connsiteX5" fmla="*/ 1194993 w 1246211"/>
                <a:gd name="connsiteY5" fmla="*/ 512181 h 512181"/>
                <a:gd name="connsiteX6" fmla="*/ 51218 w 1246211"/>
                <a:gd name="connsiteY6" fmla="*/ 512181 h 512181"/>
                <a:gd name="connsiteX7" fmla="*/ 0 w 1246211"/>
                <a:gd name="connsiteY7" fmla="*/ 460963 h 512181"/>
                <a:gd name="connsiteX8" fmla="*/ 0 w 1246211"/>
                <a:gd name="connsiteY8" fmla="*/ 51218 h 512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512181">
                  <a:moveTo>
                    <a:pt x="0" y="51218"/>
                  </a:moveTo>
                  <a:cubicBezTo>
                    <a:pt x="0" y="22931"/>
                    <a:pt x="22931" y="0"/>
                    <a:pt x="51218" y="0"/>
                  </a:cubicBezTo>
                  <a:lnTo>
                    <a:pt x="1194993" y="0"/>
                  </a:lnTo>
                  <a:cubicBezTo>
                    <a:pt x="1223280" y="0"/>
                    <a:pt x="1246211" y="22931"/>
                    <a:pt x="1246211" y="51218"/>
                  </a:cubicBezTo>
                  <a:lnTo>
                    <a:pt x="1246211" y="460963"/>
                  </a:lnTo>
                  <a:cubicBezTo>
                    <a:pt x="1246211" y="489250"/>
                    <a:pt x="1223280" y="512181"/>
                    <a:pt x="1194993" y="512181"/>
                  </a:cubicBezTo>
                  <a:lnTo>
                    <a:pt x="51218" y="512181"/>
                  </a:lnTo>
                  <a:cubicBezTo>
                    <a:pt x="22931" y="512181"/>
                    <a:pt x="0" y="489250"/>
                    <a:pt x="0" y="460963"/>
                  </a:cubicBezTo>
                  <a:lnTo>
                    <a:pt x="0" y="51218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4008" tIns="64008" rIns="64008" bIns="205017" numCol="1" spcCol="1270" anchor="t" anchorCtr="0">
              <a:noAutofit/>
            </a:bodyPr>
            <a:lstStyle/>
            <a:p>
              <a:pPr marL="0" lvl="0" indent="0" algn="l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/>
                <a:t>Fetch Raw Data</a:t>
              </a: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BA3CE0-5CF6-93C7-CCDB-22E9B16A59D8}"/>
                </a:ext>
              </a:extLst>
            </p:cNvPr>
            <p:cNvSpPr/>
            <p:nvPr/>
          </p:nvSpPr>
          <p:spPr>
            <a:xfrm>
              <a:off x="640149" y="3864625"/>
              <a:ext cx="1246211" cy="911250"/>
            </a:xfrm>
            <a:custGeom>
              <a:avLst/>
              <a:gdLst>
                <a:gd name="connsiteX0" fmla="*/ 0 w 1246211"/>
                <a:gd name="connsiteY0" fmla="*/ 91125 h 911250"/>
                <a:gd name="connsiteX1" fmla="*/ 91125 w 1246211"/>
                <a:gd name="connsiteY1" fmla="*/ 0 h 911250"/>
                <a:gd name="connsiteX2" fmla="*/ 1155086 w 1246211"/>
                <a:gd name="connsiteY2" fmla="*/ 0 h 911250"/>
                <a:gd name="connsiteX3" fmla="*/ 1246211 w 1246211"/>
                <a:gd name="connsiteY3" fmla="*/ 91125 h 911250"/>
                <a:gd name="connsiteX4" fmla="*/ 1246211 w 1246211"/>
                <a:gd name="connsiteY4" fmla="*/ 820125 h 911250"/>
                <a:gd name="connsiteX5" fmla="*/ 1155086 w 1246211"/>
                <a:gd name="connsiteY5" fmla="*/ 911250 h 911250"/>
                <a:gd name="connsiteX6" fmla="*/ 91125 w 1246211"/>
                <a:gd name="connsiteY6" fmla="*/ 911250 h 911250"/>
                <a:gd name="connsiteX7" fmla="*/ 0 w 1246211"/>
                <a:gd name="connsiteY7" fmla="*/ 820125 h 911250"/>
                <a:gd name="connsiteX8" fmla="*/ 0 w 1246211"/>
                <a:gd name="connsiteY8" fmla="*/ 91125 h 9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911250">
                  <a:moveTo>
                    <a:pt x="0" y="91125"/>
                  </a:moveTo>
                  <a:cubicBezTo>
                    <a:pt x="0" y="40798"/>
                    <a:pt x="40798" y="0"/>
                    <a:pt x="91125" y="0"/>
                  </a:cubicBezTo>
                  <a:lnTo>
                    <a:pt x="1155086" y="0"/>
                  </a:lnTo>
                  <a:cubicBezTo>
                    <a:pt x="1205413" y="0"/>
                    <a:pt x="1246211" y="40798"/>
                    <a:pt x="1246211" y="91125"/>
                  </a:cubicBezTo>
                  <a:lnTo>
                    <a:pt x="1246211" y="820125"/>
                  </a:lnTo>
                  <a:cubicBezTo>
                    <a:pt x="1246211" y="870452"/>
                    <a:pt x="1205413" y="911250"/>
                    <a:pt x="1155086" y="911250"/>
                  </a:cubicBezTo>
                  <a:lnTo>
                    <a:pt x="91125" y="911250"/>
                  </a:lnTo>
                  <a:cubicBezTo>
                    <a:pt x="40798" y="911250"/>
                    <a:pt x="0" y="870452"/>
                    <a:pt x="0" y="820125"/>
                  </a:cubicBezTo>
                  <a:lnTo>
                    <a:pt x="0" y="91125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0698" tIns="90698" rIns="90698" bIns="90698" numCol="1" spcCol="1270" anchor="t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1600" kern="1200" dirty="0"/>
                <a:t>News → </a:t>
              </a:r>
              <a:r>
                <a:rPr lang="en-IN" sz="1600" kern="1200" dirty="0" err="1"/>
                <a:t>NewsAPI</a:t>
              </a:r>
              <a:endParaRPr lang="en-IN" sz="1600" kern="1200" dirty="0"/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1600" kern="1200" dirty="0"/>
                <a:t>Tweets → Twitter API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1600" kern="1200" dirty="0"/>
                <a:t>Stock Prices → </a:t>
              </a:r>
              <a:r>
                <a:rPr lang="en-IN" sz="1600" kern="1200" dirty="0" err="1"/>
                <a:t>yfinance</a:t>
              </a:r>
              <a:endParaRPr lang="en-IN" sz="1600" kern="1200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CF466E1-0E61-5753-CF8A-4526ECF02C27}"/>
                </a:ext>
              </a:extLst>
            </p:cNvPr>
            <p:cNvSpPr/>
            <p:nvPr/>
          </p:nvSpPr>
          <p:spPr>
            <a:xfrm>
              <a:off x="1820034" y="3538763"/>
              <a:ext cx="400512" cy="310270"/>
            </a:xfrm>
            <a:custGeom>
              <a:avLst/>
              <a:gdLst>
                <a:gd name="connsiteX0" fmla="*/ 0 w 400512"/>
                <a:gd name="connsiteY0" fmla="*/ 62054 h 310270"/>
                <a:gd name="connsiteX1" fmla="*/ 245377 w 400512"/>
                <a:gd name="connsiteY1" fmla="*/ 62054 h 310270"/>
                <a:gd name="connsiteX2" fmla="*/ 245377 w 400512"/>
                <a:gd name="connsiteY2" fmla="*/ 0 h 310270"/>
                <a:gd name="connsiteX3" fmla="*/ 400512 w 400512"/>
                <a:gd name="connsiteY3" fmla="*/ 155135 h 310270"/>
                <a:gd name="connsiteX4" fmla="*/ 245377 w 400512"/>
                <a:gd name="connsiteY4" fmla="*/ 310270 h 310270"/>
                <a:gd name="connsiteX5" fmla="*/ 245377 w 400512"/>
                <a:gd name="connsiteY5" fmla="*/ 248216 h 310270"/>
                <a:gd name="connsiteX6" fmla="*/ 0 w 400512"/>
                <a:gd name="connsiteY6" fmla="*/ 248216 h 310270"/>
                <a:gd name="connsiteX7" fmla="*/ 0 w 400512"/>
                <a:gd name="connsiteY7" fmla="*/ 62054 h 31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512" h="310270">
                  <a:moveTo>
                    <a:pt x="0" y="62054"/>
                  </a:moveTo>
                  <a:lnTo>
                    <a:pt x="245377" y="62054"/>
                  </a:lnTo>
                  <a:lnTo>
                    <a:pt x="245377" y="0"/>
                  </a:lnTo>
                  <a:lnTo>
                    <a:pt x="400512" y="155135"/>
                  </a:lnTo>
                  <a:lnTo>
                    <a:pt x="245377" y="310270"/>
                  </a:lnTo>
                  <a:lnTo>
                    <a:pt x="245377" y="248216"/>
                  </a:lnTo>
                  <a:lnTo>
                    <a:pt x="0" y="248216"/>
                  </a:lnTo>
                  <a:lnTo>
                    <a:pt x="0" y="62054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62054" rIns="93081" bIns="62054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700" kern="12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7C686BE-9068-2E38-6E28-6A863C1E36DD}"/>
                </a:ext>
              </a:extLst>
            </p:cNvPr>
            <p:cNvSpPr/>
            <p:nvPr/>
          </p:nvSpPr>
          <p:spPr>
            <a:xfrm>
              <a:off x="2386797" y="3523171"/>
              <a:ext cx="1246211" cy="512181"/>
            </a:xfrm>
            <a:custGeom>
              <a:avLst/>
              <a:gdLst>
                <a:gd name="connsiteX0" fmla="*/ 0 w 1246211"/>
                <a:gd name="connsiteY0" fmla="*/ 51218 h 512181"/>
                <a:gd name="connsiteX1" fmla="*/ 51218 w 1246211"/>
                <a:gd name="connsiteY1" fmla="*/ 0 h 512181"/>
                <a:gd name="connsiteX2" fmla="*/ 1194993 w 1246211"/>
                <a:gd name="connsiteY2" fmla="*/ 0 h 512181"/>
                <a:gd name="connsiteX3" fmla="*/ 1246211 w 1246211"/>
                <a:gd name="connsiteY3" fmla="*/ 51218 h 512181"/>
                <a:gd name="connsiteX4" fmla="*/ 1246211 w 1246211"/>
                <a:gd name="connsiteY4" fmla="*/ 460963 h 512181"/>
                <a:gd name="connsiteX5" fmla="*/ 1194993 w 1246211"/>
                <a:gd name="connsiteY5" fmla="*/ 512181 h 512181"/>
                <a:gd name="connsiteX6" fmla="*/ 51218 w 1246211"/>
                <a:gd name="connsiteY6" fmla="*/ 512181 h 512181"/>
                <a:gd name="connsiteX7" fmla="*/ 0 w 1246211"/>
                <a:gd name="connsiteY7" fmla="*/ 460963 h 512181"/>
                <a:gd name="connsiteX8" fmla="*/ 0 w 1246211"/>
                <a:gd name="connsiteY8" fmla="*/ 51218 h 512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512181">
                  <a:moveTo>
                    <a:pt x="0" y="51218"/>
                  </a:moveTo>
                  <a:cubicBezTo>
                    <a:pt x="0" y="22931"/>
                    <a:pt x="22931" y="0"/>
                    <a:pt x="51218" y="0"/>
                  </a:cubicBezTo>
                  <a:lnTo>
                    <a:pt x="1194993" y="0"/>
                  </a:lnTo>
                  <a:cubicBezTo>
                    <a:pt x="1223280" y="0"/>
                    <a:pt x="1246211" y="22931"/>
                    <a:pt x="1246211" y="51218"/>
                  </a:cubicBezTo>
                  <a:lnTo>
                    <a:pt x="1246211" y="460963"/>
                  </a:lnTo>
                  <a:cubicBezTo>
                    <a:pt x="1246211" y="489250"/>
                    <a:pt x="1223280" y="512181"/>
                    <a:pt x="1194993" y="512181"/>
                  </a:cubicBezTo>
                  <a:lnTo>
                    <a:pt x="51218" y="512181"/>
                  </a:lnTo>
                  <a:cubicBezTo>
                    <a:pt x="22931" y="512181"/>
                    <a:pt x="0" y="489250"/>
                    <a:pt x="0" y="460963"/>
                  </a:cubicBezTo>
                  <a:lnTo>
                    <a:pt x="0" y="51218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4008" tIns="64008" rIns="64008" bIns="205017" numCol="1" spcCol="1270" anchor="t" anchorCtr="0">
              <a:noAutofit/>
            </a:bodyPr>
            <a:lstStyle/>
            <a:p>
              <a:pPr marL="0" lvl="0" indent="0" algn="l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/>
                <a:t>Preprocess Text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91701A9-1826-C65F-00DA-34168B021369}"/>
                </a:ext>
              </a:extLst>
            </p:cNvPr>
            <p:cNvSpPr/>
            <p:nvPr/>
          </p:nvSpPr>
          <p:spPr>
            <a:xfrm>
              <a:off x="2642045" y="3864625"/>
              <a:ext cx="1246211" cy="911250"/>
            </a:xfrm>
            <a:custGeom>
              <a:avLst/>
              <a:gdLst>
                <a:gd name="connsiteX0" fmla="*/ 0 w 1246211"/>
                <a:gd name="connsiteY0" fmla="*/ 91125 h 911250"/>
                <a:gd name="connsiteX1" fmla="*/ 91125 w 1246211"/>
                <a:gd name="connsiteY1" fmla="*/ 0 h 911250"/>
                <a:gd name="connsiteX2" fmla="*/ 1155086 w 1246211"/>
                <a:gd name="connsiteY2" fmla="*/ 0 h 911250"/>
                <a:gd name="connsiteX3" fmla="*/ 1246211 w 1246211"/>
                <a:gd name="connsiteY3" fmla="*/ 91125 h 911250"/>
                <a:gd name="connsiteX4" fmla="*/ 1246211 w 1246211"/>
                <a:gd name="connsiteY4" fmla="*/ 820125 h 911250"/>
                <a:gd name="connsiteX5" fmla="*/ 1155086 w 1246211"/>
                <a:gd name="connsiteY5" fmla="*/ 911250 h 911250"/>
                <a:gd name="connsiteX6" fmla="*/ 91125 w 1246211"/>
                <a:gd name="connsiteY6" fmla="*/ 911250 h 911250"/>
                <a:gd name="connsiteX7" fmla="*/ 0 w 1246211"/>
                <a:gd name="connsiteY7" fmla="*/ 820125 h 911250"/>
                <a:gd name="connsiteX8" fmla="*/ 0 w 1246211"/>
                <a:gd name="connsiteY8" fmla="*/ 91125 h 9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911250">
                  <a:moveTo>
                    <a:pt x="0" y="91125"/>
                  </a:moveTo>
                  <a:cubicBezTo>
                    <a:pt x="0" y="40798"/>
                    <a:pt x="40798" y="0"/>
                    <a:pt x="91125" y="0"/>
                  </a:cubicBezTo>
                  <a:lnTo>
                    <a:pt x="1155086" y="0"/>
                  </a:lnTo>
                  <a:cubicBezTo>
                    <a:pt x="1205413" y="0"/>
                    <a:pt x="1246211" y="40798"/>
                    <a:pt x="1246211" y="91125"/>
                  </a:cubicBezTo>
                  <a:lnTo>
                    <a:pt x="1246211" y="820125"/>
                  </a:lnTo>
                  <a:cubicBezTo>
                    <a:pt x="1246211" y="870452"/>
                    <a:pt x="1205413" y="911250"/>
                    <a:pt x="1155086" y="911250"/>
                  </a:cubicBezTo>
                  <a:lnTo>
                    <a:pt x="91125" y="911250"/>
                  </a:lnTo>
                  <a:cubicBezTo>
                    <a:pt x="40798" y="911250"/>
                    <a:pt x="0" y="870452"/>
                    <a:pt x="0" y="820125"/>
                  </a:cubicBezTo>
                  <a:lnTo>
                    <a:pt x="0" y="91125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0698" tIns="90698" rIns="90698" bIns="90698" numCol="1" spcCol="1270" anchor="t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1600" kern="1200" dirty="0"/>
                <a:t>Clean → Remove noise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1600" kern="1200" dirty="0"/>
                <a:t>Tokenize + Normalize → Prepare for analysis</a:t>
              </a: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094B762-9435-0809-C80B-364814419DD3}"/>
                </a:ext>
              </a:extLst>
            </p:cNvPr>
            <p:cNvSpPr/>
            <p:nvPr/>
          </p:nvSpPr>
          <p:spPr>
            <a:xfrm>
              <a:off x="3821929" y="3538763"/>
              <a:ext cx="400512" cy="310270"/>
            </a:xfrm>
            <a:custGeom>
              <a:avLst/>
              <a:gdLst>
                <a:gd name="connsiteX0" fmla="*/ 0 w 400512"/>
                <a:gd name="connsiteY0" fmla="*/ 62054 h 310270"/>
                <a:gd name="connsiteX1" fmla="*/ 245377 w 400512"/>
                <a:gd name="connsiteY1" fmla="*/ 62054 h 310270"/>
                <a:gd name="connsiteX2" fmla="*/ 245377 w 400512"/>
                <a:gd name="connsiteY2" fmla="*/ 0 h 310270"/>
                <a:gd name="connsiteX3" fmla="*/ 400512 w 400512"/>
                <a:gd name="connsiteY3" fmla="*/ 155135 h 310270"/>
                <a:gd name="connsiteX4" fmla="*/ 245377 w 400512"/>
                <a:gd name="connsiteY4" fmla="*/ 310270 h 310270"/>
                <a:gd name="connsiteX5" fmla="*/ 245377 w 400512"/>
                <a:gd name="connsiteY5" fmla="*/ 248216 h 310270"/>
                <a:gd name="connsiteX6" fmla="*/ 0 w 400512"/>
                <a:gd name="connsiteY6" fmla="*/ 248216 h 310270"/>
                <a:gd name="connsiteX7" fmla="*/ 0 w 400512"/>
                <a:gd name="connsiteY7" fmla="*/ 62054 h 31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512" h="310270">
                  <a:moveTo>
                    <a:pt x="0" y="62054"/>
                  </a:moveTo>
                  <a:lnTo>
                    <a:pt x="245377" y="62054"/>
                  </a:lnTo>
                  <a:lnTo>
                    <a:pt x="245377" y="0"/>
                  </a:lnTo>
                  <a:lnTo>
                    <a:pt x="400512" y="155135"/>
                  </a:lnTo>
                  <a:lnTo>
                    <a:pt x="245377" y="310270"/>
                  </a:lnTo>
                  <a:lnTo>
                    <a:pt x="245377" y="248216"/>
                  </a:lnTo>
                  <a:lnTo>
                    <a:pt x="0" y="248216"/>
                  </a:lnTo>
                  <a:lnTo>
                    <a:pt x="0" y="62054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62054" rIns="93081" bIns="62054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700" kern="120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CA39F4F-A2AE-8354-81CA-04E5FA234880}"/>
                </a:ext>
              </a:extLst>
            </p:cNvPr>
            <p:cNvSpPr/>
            <p:nvPr/>
          </p:nvSpPr>
          <p:spPr>
            <a:xfrm>
              <a:off x="4388692" y="3523171"/>
              <a:ext cx="1246211" cy="512181"/>
            </a:xfrm>
            <a:custGeom>
              <a:avLst/>
              <a:gdLst>
                <a:gd name="connsiteX0" fmla="*/ 0 w 1246211"/>
                <a:gd name="connsiteY0" fmla="*/ 51218 h 512181"/>
                <a:gd name="connsiteX1" fmla="*/ 51218 w 1246211"/>
                <a:gd name="connsiteY1" fmla="*/ 0 h 512181"/>
                <a:gd name="connsiteX2" fmla="*/ 1194993 w 1246211"/>
                <a:gd name="connsiteY2" fmla="*/ 0 h 512181"/>
                <a:gd name="connsiteX3" fmla="*/ 1246211 w 1246211"/>
                <a:gd name="connsiteY3" fmla="*/ 51218 h 512181"/>
                <a:gd name="connsiteX4" fmla="*/ 1246211 w 1246211"/>
                <a:gd name="connsiteY4" fmla="*/ 460963 h 512181"/>
                <a:gd name="connsiteX5" fmla="*/ 1194993 w 1246211"/>
                <a:gd name="connsiteY5" fmla="*/ 512181 h 512181"/>
                <a:gd name="connsiteX6" fmla="*/ 51218 w 1246211"/>
                <a:gd name="connsiteY6" fmla="*/ 512181 h 512181"/>
                <a:gd name="connsiteX7" fmla="*/ 0 w 1246211"/>
                <a:gd name="connsiteY7" fmla="*/ 460963 h 512181"/>
                <a:gd name="connsiteX8" fmla="*/ 0 w 1246211"/>
                <a:gd name="connsiteY8" fmla="*/ 51218 h 512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512181">
                  <a:moveTo>
                    <a:pt x="0" y="51218"/>
                  </a:moveTo>
                  <a:cubicBezTo>
                    <a:pt x="0" y="22931"/>
                    <a:pt x="22931" y="0"/>
                    <a:pt x="51218" y="0"/>
                  </a:cubicBezTo>
                  <a:lnTo>
                    <a:pt x="1194993" y="0"/>
                  </a:lnTo>
                  <a:cubicBezTo>
                    <a:pt x="1223280" y="0"/>
                    <a:pt x="1246211" y="22931"/>
                    <a:pt x="1246211" y="51218"/>
                  </a:cubicBezTo>
                  <a:lnTo>
                    <a:pt x="1246211" y="460963"/>
                  </a:lnTo>
                  <a:cubicBezTo>
                    <a:pt x="1246211" y="489250"/>
                    <a:pt x="1223280" y="512181"/>
                    <a:pt x="1194993" y="512181"/>
                  </a:cubicBezTo>
                  <a:lnTo>
                    <a:pt x="51218" y="512181"/>
                  </a:lnTo>
                  <a:cubicBezTo>
                    <a:pt x="22931" y="512181"/>
                    <a:pt x="0" y="489250"/>
                    <a:pt x="0" y="460963"/>
                  </a:cubicBezTo>
                  <a:lnTo>
                    <a:pt x="0" y="51218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4008" tIns="64008" rIns="64008" bIns="205017" numCol="1" spcCol="1270" anchor="t" anchorCtr="0">
              <a:noAutofit/>
            </a:bodyPr>
            <a:lstStyle/>
            <a:p>
              <a:pPr marL="0" lvl="0" indent="0" algn="l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 err="1"/>
                <a:t>Analyze</a:t>
              </a:r>
              <a:r>
                <a:rPr lang="en-IN" sz="1600" kern="1200" dirty="0"/>
                <a:t> for Sentiment &amp; Mentions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265021A-5F67-A97D-CE9D-5B968CADECCE}"/>
                </a:ext>
              </a:extLst>
            </p:cNvPr>
            <p:cNvSpPr/>
            <p:nvPr/>
          </p:nvSpPr>
          <p:spPr>
            <a:xfrm>
              <a:off x="4643940" y="3864625"/>
              <a:ext cx="1246211" cy="911250"/>
            </a:xfrm>
            <a:custGeom>
              <a:avLst/>
              <a:gdLst>
                <a:gd name="connsiteX0" fmla="*/ 0 w 1246211"/>
                <a:gd name="connsiteY0" fmla="*/ 91125 h 911250"/>
                <a:gd name="connsiteX1" fmla="*/ 91125 w 1246211"/>
                <a:gd name="connsiteY1" fmla="*/ 0 h 911250"/>
                <a:gd name="connsiteX2" fmla="*/ 1155086 w 1246211"/>
                <a:gd name="connsiteY2" fmla="*/ 0 h 911250"/>
                <a:gd name="connsiteX3" fmla="*/ 1246211 w 1246211"/>
                <a:gd name="connsiteY3" fmla="*/ 91125 h 911250"/>
                <a:gd name="connsiteX4" fmla="*/ 1246211 w 1246211"/>
                <a:gd name="connsiteY4" fmla="*/ 820125 h 911250"/>
                <a:gd name="connsiteX5" fmla="*/ 1155086 w 1246211"/>
                <a:gd name="connsiteY5" fmla="*/ 911250 h 911250"/>
                <a:gd name="connsiteX6" fmla="*/ 91125 w 1246211"/>
                <a:gd name="connsiteY6" fmla="*/ 911250 h 911250"/>
                <a:gd name="connsiteX7" fmla="*/ 0 w 1246211"/>
                <a:gd name="connsiteY7" fmla="*/ 820125 h 911250"/>
                <a:gd name="connsiteX8" fmla="*/ 0 w 1246211"/>
                <a:gd name="connsiteY8" fmla="*/ 91125 h 9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911250">
                  <a:moveTo>
                    <a:pt x="0" y="91125"/>
                  </a:moveTo>
                  <a:cubicBezTo>
                    <a:pt x="0" y="40798"/>
                    <a:pt x="40798" y="0"/>
                    <a:pt x="91125" y="0"/>
                  </a:cubicBezTo>
                  <a:lnTo>
                    <a:pt x="1155086" y="0"/>
                  </a:lnTo>
                  <a:cubicBezTo>
                    <a:pt x="1205413" y="0"/>
                    <a:pt x="1246211" y="40798"/>
                    <a:pt x="1246211" y="91125"/>
                  </a:cubicBezTo>
                  <a:lnTo>
                    <a:pt x="1246211" y="820125"/>
                  </a:lnTo>
                  <a:cubicBezTo>
                    <a:pt x="1246211" y="870452"/>
                    <a:pt x="1205413" y="911250"/>
                    <a:pt x="1155086" y="911250"/>
                  </a:cubicBezTo>
                  <a:lnTo>
                    <a:pt x="91125" y="911250"/>
                  </a:lnTo>
                  <a:cubicBezTo>
                    <a:pt x="40798" y="911250"/>
                    <a:pt x="0" y="870452"/>
                    <a:pt x="0" y="820125"/>
                  </a:cubicBezTo>
                  <a:lnTo>
                    <a:pt x="0" y="91125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0698" tIns="90698" rIns="90698" bIns="90698" numCol="1" spcCol="1270" anchor="t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Run VADER and </a:t>
              </a:r>
              <a:r>
                <a:rPr lang="en-US" sz="1600" kern="1200" dirty="0" err="1"/>
                <a:t>TextBlob</a:t>
              </a:r>
              <a:r>
                <a:rPr lang="en-US" sz="1600" kern="1200" dirty="0"/>
                <a:t> → Get sentiment scores</a:t>
              </a:r>
              <a:endParaRPr lang="en-IN" sz="1600" kern="1200" dirty="0"/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Regex extraction → Find stock mentions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3579A72-937F-ACBA-AF37-4A64A7B52B19}"/>
                </a:ext>
              </a:extLst>
            </p:cNvPr>
            <p:cNvSpPr/>
            <p:nvPr/>
          </p:nvSpPr>
          <p:spPr>
            <a:xfrm>
              <a:off x="5823824" y="3538763"/>
              <a:ext cx="400512" cy="310270"/>
            </a:xfrm>
            <a:custGeom>
              <a:avLst/>
              <a:gdLst>
                <a:gd name="connsiteX0" fmla="*/ 0 w 400512"/>
                <a:gd name="connsiteY0" fmla="*/ 62054 h 310270"/>
                <a:gd name="connsiteX1" fmla="*/ 245377 w 400512"/>
                <a:gd name="connsiteY1" fmla="*/ 62054 h 310270"/>
                <a:gd name="connsiteX2" fmla="*/ 245377 w 400512"/>
                <a:gd name="connsiteY2" fmla="*/ 0 h 310270"/>
                <a:gd name="connsiteX3" fmla="*/ 400512 w 400512"/>
                <a:gd name="connsiteY3" fmla="*/ 155135 h 310270"/>
                <a:gd name="connsiteX4" fmla="*/ 245377 w 400512"/>
                <a:gd name="connsiteY4" fmla="*/ 310270 h 310270"/>
                <a:gd name="connsiteX5" fmla="*/ 245377 w 400512"/>
                <a:gd name="connsiteY5" fmla="*/ 248216 h 310270"/>
                <a:gd name="connsiteX6" fmla="*/ 0 w 400512"/>
                <a:gd name="connsiteY6" fmla="*/ 248216 h 310270"/>
                <a:gd name="connsiteX7" fmla="*/ 0 w 400512"/>
                <a:gd name="connsiteY7" fmla="*/ 62054 h 31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512" h="310270">
                  <a:moveTo>
                    <a:pt x="0" y="62054"/>
                  </a:moveTo>
                  <a:lnTo>
                    <a:pt x="245377" y="62054"/>
                  </a:lnTo>
                  <a:lnTo>
                    <a:pt x="245377" y="0"/>
                  </a:lnTo>
                  <a:lnTo>
                    <a:pt x="400512" y="155135"/>
                  </a:lnTo>
                  <a:lnTo>
                    <a:pt x="245377" y="310270"/>
                  </a:lnTo>
                  <a:lnTo>
                    <a:pt x="245377" y="248216"/>
                  </a:lnTo>
                  <a:lnTo>
                    <a:pt x="0" y="248216"/>
                  </a:lnTo>
                  <a:lnTo>
                    <a:pt x="0" y="62054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62054" rIns="93081" bIns="62054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700" kern="12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0AFDC04-B181-6E30-DF6E-F3D55EE17148}"/>
                </a:ext>
              </a:extLst>
            </p:cNvPr>
            <p:cNvSpPr/>
            <p:nvPr/>
          </p:nvSpPr>
          <p:spPr>
            <a:xfrm>
              <a:off x="6390588" y="3523171"/>
              <a:ext cx="1246211" cy="512181"/>
            </a:xfrm>
            <a:custGeom>
              <a:avLst/>
              <a:gdLst>
                <a:gd name="connsiteX0" fmla="*/ 0 w 1246211"/>
                <a:gd name="connsiteY0" fmla="*/ 51218 h 512181"/>
                <a:gd name="connsiteX1" fmla="*/ 51218 w 1246211"/>
                <a:gd name="connsiteY1" fmla="*/ 0 h 512181"/>
                <a:gd name="connsiteX2" fmla="*/ 1194993 w 1246211"/>
                <a:gd name="connsiteY2" fmla="*/ 0 h 512181"/>
                <a:gd name="connsiteX3" fmla="*/ 1246211 w 1246211"/>
                <a:gd name="connsiteY3" fmla="*/ 51218 h 512181"/>
                <a:gd name="connsiteX4" fmla="*/ 1246211 w 1246211"/>
                <a:gd name="connsiteY4" fmla="*/ 460963 h 512181"/>
                <a:gd name="connsiteX5" fmla="*/ 1194993 w 1246211"/>
                <a:gd name="connsiteY5" fmla="*/ 512181 h 512181"/>
                <a:gd name="connsiteX6" fmla="*/ 51218 w 1246211"/>
                <a:gd name="connsiteY6" fmla="*/ 512181 h 512181"/>
                <a:gd name="connsiteX7" fmla="*/ 0 w 1246211"/>
                <a:gd name="connsiteY7" fmla="*/ 460963 h 512181"/>
                <a:gd name="connsiteX8" fmla="*/ 0 w 1246211"/>
                <a:gd name="connsiteY8" fmla="*/ 51218 h 512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512181">
                  <a:moveTo>
                    <a:pt x="0" y="51218"/>
                  </a:moveTo>
                  <a:cubicBezTo>
                    <a:pt x="0" y="22931"/>
                    <a:pt x="22931" y="0"/>
                    <a:pt x="51218" y="0"/>
                  </a:cubicBezTo>
                  <a:lnTo>
                    <a:pt x="1194993" y="0"/>
                  </a:lnTo>
                  <a:cubicBezTo>
                    <a:pt x="1223280" y="0"/>
                    <a:pt x="1246211" y="22931"/>
                    <a:pt x="1246211" y="51218"/>
                  </a:cubicBezTo>
                  <a:lnTo>
                    <a:pt x="1246211" y="460963"/>
                  </a:lnTo>
                  <a:cubicBezTo>
                    <a:pt x="1246211" y="489250"/>
                    <a:pt x="1223280" y="512181"/>
                    <a:pt x="1194993" y="512181"/>
                  </a:cubicBezTo>
                  <a:lnTo>
                    <a:pt x="51218" y="512181"/>
                  </a:lnTo>
                  <a:cubicBezTo>
                    <a:pt x="22931" y="512181"/>
                    <a:pt x="0" y="489250"/>
                    <a:pt x="0" y="460963"/>
                  </a:cubicBezTo>
                  <a:lnTo>
                    <a:pt x="0" y="51218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4008" tIns="64008" rIns="64008" bIns="205017" numCol="1" spcCol="1270" anchor="t" anchorCtr="0">
              <a:noAutofit/>
            </a:bodyPr>
            <a:lstStyle/>
            <a:p>
              <a:pPr marL="0" lvl="0" indent="0" algn="l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/>
                <a:t>Detect Trending Topics</a:t>
              </a:r>
              <a:endParaRPr lang="en-US" sz="1600" kern="1200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39B1E67-1042-6466-F0EB-A2F04269F185}"/>
                </a:ext>
              </a:extLst>
            </p:cNvPr>
            <p:cNvSpPr/>
            <p:nvPr/>
          </p:nvSpPr>
          <p:spPr>
            <a:xfrm>
              <a:off x="6645836" y="3864625"/>
              <a:ext cx="1246211" cy="911250"/>
            </a:xfrm>
            <a:custGeom>
              <a:avLst/>
              <a:gdLst>
                <a:gd name="connsiteX0" fmla="*/ 0 w 1246211"/>
                <a:gd name="connsiteY0" fmla="*/ 91125 h 911250"/>
                <a:gd name="connsiteX1" fmla="*/ 91125 w 1246211"/>
                <a:gd name="connsiteY1" fmla="*/ 0 h 911250"/>
                <a:gd name="connsiteX2" fmla="*/ 1155086 w 1246211"/>
                <a:gd name="connsiteY2" fmla="*/ 0 h 911250"/>
                <a:gd name="connsiteX3" fmla="*/ 1246211 w 1246211"/>
                <a:gd name="connsiteY3" fmla="*/ 91125 h 911250"/>
                <a:gd name="connsiteX4" fmla="*/ 1246211 w 1246211"/>
                <a:gd name="connsiteY4" fmla="*/ 820125 h 911250"/>
                <a:gd name="connsiteX5" fmla="*/ 1155086 w 1246211"/>
                <a:gd name="connsiteY5" fmla="*/ 911250 h 911250"/>
                <a:gd name="connsiteX6" fmla="*/ 91125 w 1246211"/>
                <a:gd name="connsiteY6" fmla="*/ 911250 h 911250"/>
                <a:gd name="connsiteX7" fmla="*/ 0 w 1246211"/>
                <a:gd name="connsiteY7" fmla="*/ 820125 h 911250"/>
                <a:gd name="connsiteX8" fmla="*/ 0 w 1246211"/>
                <a:gd name="connsiteY8" fmla="*/ 91125 h 9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911250">
                  <a:moveTo>
                    <a:pt x="0" y="91125"/>
                  </a:moveTo>
                  <a:cubicBezTo>
                    <a:pt x="0" y="40798"/>
                    <a:pt x="40798" y="0"/>
                    <a:pt x="91125" y="0"/>
                  </a:cubicBezTo>
                  <a:lnTo>
                    <a:pt x="1155086" y="0"/>
                  </a:lnTo>
                  <a:cubicBezTo>
                    <a:pt x="1205413" y="0"/>
                    <a:pt x="1246211" y="40798"/>
                    <a:pt x="1246211" y="91125"/>
                  </a:cubicBezTo>
                  <a:lnTo>
                    <a:pt x="1246211" y="820125"/>
                  </a:lnTo>
                  <a:cubicBezTo>
                    <a:pt x="1246211" y="870452"/>
                    <a:pt x="1205413" y="911250"/>
                    <a:pt x="1155086" y="911250"/>
                  </a:cubicBezTo>
                  <a:lnTo>
                    <a:pt x="91125" y="911250"/>
                  </a:lnTo>
                  <a:cubicBezTo>
                    <a:pt x="40798" y="911250"/>
                    <a:pt x="0" y="870452"/>
                    <a:pt x="0" y="820125"/>
                  </a:cubicBezTo>
                  <a:lnTo>
                    <a:pt x="0" y="91125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0698" tIns="90698" rIns="90698" bIns="90698" numCol="1" spcCol="1270" anchor="t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Frequency analysis → Identify market buzzword</a:t>
              </a: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D44A546-A9BA-BB8B-EB7D-EF5A4DBA4E55}"/>
                </a:ext>
              </a:extLst>
            </p:cNvPr>
            <p:cNvSpPr/>
            <p:nvPr/>
          </p:nvSpPr>
          <p:spPr>
            <a:xfrm>
              <a:off x="7825720" y="3538763"/>
              <a:ext cx="400512" cy="310270"/>
            </a:xfrm>
            <a:custGeom>
              <a:avLst/>
              <a:gdLst>
                <a:gd name="connsiteX0" fmla="*/ 0 w 400512"/>
                <a:gd name="connsiteY0" fmla="*/ 62054 h 310270"/>
                <a:gd name="connsiteX1" fmla="*/ 245377 w 400512"/>
                <a:gd name="connsiteY1" fmla="*/ 62054 h 310270"/>
                <a:gd name="connsiteX2" fmla="*/ 245377 w 400512"/>
                <a:gd name="connsiteY2" fmla="*/ 0 h 310270"/>
                <a:gd name="connsiteX3" fmla="*/ 400512 w 400512"/>
                <a:gd name="connsiteY3" fmla="*/ 155135 h 310270"/>
                <a:gd name="connsiteX4" fmla="*/ 245377 w 400512"/>
                <a:gd name="connsiteY4" fmla="*/ 310270 h 310270"/>
                <a:gd name="connsiteX5" fmla="*/ 245377 w 400512"/>
                <a:gd name="connsiteY5" fmla="*/ 248216 h 310270"/>
                <a:gd name="connsiteX6" fmla="*/ 0 w 400512"/>
                <a:gd name="connsiteY6" fmla="*/ 248216 h 310270"/>
                <a:gd name="connsiteX7" fmla="*/ 0 w 400512"/>
                <a:gd name="connsiteY7" fmla="*/ 62054 h 31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512" h="310270">
                  <a:moveTo>
                    <a:pt x="0" y="62054"/>
                  </a:moveTo>
                  <a:lnTo>
                    <a:pt x="245377" y="62054"/>
                  </a:lnTo>
                  <a:lnTo>
                    <a:pt x="245377" y="0"/>
                  </a:lnTo>
                  <a:lnTo>
                    <a:pt x="400512" y="155135"/>
                  </a:lnTo>
                  <a:lnTo>
                    <a:pt x="245377" y="310270"/>
                  </a:lnTo>
                  <a:lnTo>
                    <a:pt x="245377" y="248216"/>
                  </a:lnTo>
                  <a:lnTo>
                    <a:pt x="0" y="248216"/>
                  </a:lnTo>
                  <a:lnTo>
                    <a:pt x="0" y="62054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62054" rIns="93081" bIns="62054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700" kern="12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14D36EF-AFC0-743B-481A-D9E5672B671A}"/>
                </a:ext>
              </a:extLst>
            </p:cNvPr>
            <p:cNvSpPr/>
            <p:nvPr/>
          </p:nvSpPr>
          <p:spPr>
            <a:xfrm>
              <a:off x="8392483" y="3523171"/>
              <a:ext cx="1246211" cy="512181"/>
            </a:xfrm>
            <a:custGeom>
              <a:avLst/>
              <a:gdLst>
                <a:gd name="connsiteX0" fmla="*/ 0 w 1246211"/>
                <a:gd name="connsiteY0" fmla="*/ 51218 h 512181"/>
                <a:gd name="connsiteX1" fmla="*/ 51218 w 1246211"/>
                <a:gd name="connsiteY1" fmla="*/ 0 h 512181"/>
                <a:gd name="connsiteX2" fmla="*/ 1194993 w 1246211"/>
                <a:gd name="connsiteY2" fmla="*/ 0 h 512181"/>
                <a:gd name="connsiteX3" fmla="*/ 1246211 w 1246211"/>
                <a:gd name="connsiteY3" fmla="*/ 51218 h 512181"/>
                <a:gd name="connsiteX4" fmla="*/ 1246211 w 1246211"/>
                <a:gd name="connsiteY4" fmla="*/ 460963 h 512181"/>
                <a:gd name="connsiteX5" fmla="*/ 1194993 w 1246211"/>
                <a:gd name="connsiteY5" fmla="*/ 512181 h 512181"/>
                <a:gd name="connsiteX6" fmla="*/ 51218 w 1246211"/>
                <a:gd name="connsiteY6" fmla="*/ 512181 h 512181"/>
                <a:gd name="connsiteX7" fmla="*/ 0 w 1246211"/>
                <a:gd name="connsiteY7" fmla="*/ 460963 h 512181"/>
                <a:gd name="connsiteX8" fmla="*/ 0 w 1246211"/>
                <a:gd name="connsiteY8" fmla="*/ 51218 h 512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512181">
                  <a:moveTo>
                    <a:pt x="0" y="51218"/>
                  </a:moveTo>
                  <a:cubicBezTo>
                    <a:pt x="0" y="22931"/>
                    <a:pt x="22931" y="0"/>
                    <a:pt x="51218" y="0"/>
                  </a:cubicBezTo>
                  <a:lnTo>
                    <a:pt x="1194993" y="0"/>
                  </a:lnTo>
                  <a:cubicBezTo>
                    <a:pt x="1223280" y="0"/>
                    <a:pt x="1246211" y="22931"/>
                    <a:pt x="1246211" y="51218"/>
                  </a:cubicBezTo>
                  <a:lnTo>
                    <a:pt x="1246211" y="460963"/>
                  </a:lnTo>
                  <a:cubicBezTo>
                    <a:pt x="1246211" y="489250"/>
                    <a:pt x="1223280" y="512181"/>
                    <a:pt x="1194993" y="512181"/>
                  </a:cubicBezTo>
                  <a:lnTo>
                    <a:pt x="51218" y="512181"/>
                  </a:lnTo>
                  <a:cubicBezTo>
                    <a:pt x="22931" y="512181"/>
                    <a:pt x="0" y="489250"/>
                    <a:pt x="0" y="460963"/>
                  </a:cubicBezTo>
                  <a:lnTo>
                    <a:pt x="0" y="51218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4008" tIns="64008" rIns="64008" bIns="205017" numCol="1" spcCol="1270" anchor="t" anchorCtr="0">
              <a:noAutofit/>
            </a:bodyPr>
            <a:lstStyle/>
            <a:p>
              <a:pPr marL="0" lvl="0" indent="0" algn="l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/>
                <a:t>Generate Trading Insights</a:t>
              </a:r>
              <a:endParaRPr lang="en-US" sz="1600" kern="120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2A080CF-15BA-8846-2ACF-3AF3DCCED6C3}"/>
                </a:ext>
              </a:extLst>
            </p:cNvPr>
            <p:cNvSpPr/>
            <p:nvPr/>
          </p:nvSpPr>
          <p:spPr>
            <a:xfrm>
              <a:off x="8647731" y="3864625"/>
              <a:ext cx="1246211" cy="911250"/>
            </a:xfrm>
            <a:custGeom>
              <a:avLst/>
              <a:gdLst>
                <a:gd name="connsiteX0" fmla="*/ 0 w 1246211"/>
                <a:gd name="connsiteY0" fmla="*/ 91125 h 911250"/>
                <a:gd name="connsiteX1" fmla="*/ 91125 w 1246211"/>
                <a:gd name="connsiteY1" fmla="*/ 0 h 911250"/>
                <a:gd name="connsiteX2" fmla="*/ 1155086 w 1246211"/>
                <a:gd name="connsiteY2" fmla="*/ 0 h 911250"/>
                <a:gd name="connsiteX3" fmla="*/ 1246211 w 1246211"/>
                <a:gd name="connsiteY3" fmla="*/ 91125 h 911250"/>
                <a:gd name="connsiteX4" fmla="*/ 1246211 w 1246211"/>
                <a:gd name="connsiteY4" fmla="*/ 820125 h 911250"/>
                <a:gd name="connsiteX5" fmla="*/ 1155086 w 1246211"/>
                <a:gd name="connsiteY5" fmla="*/ 911250 h 911250"/>
                <a:gd name="connsiteX6" fmla="*/ 91125 w 1246211"/>
                <a:gd name="connsiteY6" fmla="*/ 911250 h 911250"/>
                <a:gd name="connsiteX7" fmla="*/ 0 w 1246211"/>
                <a:gd name="connsiteY7" fmla="*/ 820125 h 911250"/>
                <a:gd name="connsiteX8" fmla="*/ 0 w 1246211"/>
                <a:gd name="connsiteY8" fmla="*/ 91125 h 9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911250">
                  <a:moveTo>
                    <a:pt x="0" y="91125"/>
                  </a:moveTo>
                  <a:cubicBezTo>
                    <a:pt x="0" y="40798"/>
                    <a:pt x="40798" y="0"/>
                    <a:pt x="91125" y="0"/>
                  </a:cubicBezTo>
                  <a:lnTo>
                    <a:pt x="1155086" y="0"/>
                  </a:lnTo>
                  <a:cubicBezTo>
                    <a:pt x="1205413" y="0"/>
                    <a:pt x="1246211" y="40798"/>
                    <a:pt x="1246211" y="91125"/>
                  </a:cubicBezTo>
                  <a:lnTo>
                    <a:pt x="1246211" y="820125"/>
                  </a:lnTo>
                  <a:cubicBezTo>
                    <a:pt x="1246211" y="870452"/>
                    <a:pt x="1205413" y="911250"/>
                    <a:pt x="1155086" y="911250"/>
                  </a:cubicBezTo>
                  <a:lnTo>
                    <a:pt x="91125" y="911250"/>
                  </a:lnTo>
                  <a:cubicBezTo>
                    <a:pt x="40798" y="911250"/>
                    <a:pt x="0" y="870452"/>
                    <a:pt x="0" y="820125"/>
                  </a:cubicBezTo>
                  <a:lnTo>
                    <a:pt x="0" y="91125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0698" tIns="90698" rIns="90698" bIns="90698" numCol="1" spcCol="1270" anchor="t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1600" kern="1200" dirty="0"/>
                <a:t>Combine sentiment + price trends + volatility</a:t>
              </a:r>
              <a:endParaRPr lang="en-US" sz="1600" kern="1200" dirty="0"/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Create Buy / Sell / Caution / Neutral signals</a:t>
              </a: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23E2CF7-925B-01E2-6087-BB753D074905}"/>
                </a:ext>
              </a:extLst>
            </p:cNvPr>
            <p:cNvSpPr/>
            <p:nvPr/>
          </p:nvSpPr>
          <p:spPr>
            <a:xfrm>
              <a:off x="9827615" y="3538763"/>
              <a:ext cx="400512" cy="310270"/>
            </a:xfrm>
            <a:custGeom>
              <a:avLst/>
              <a:gdLst>
                <a:gd name="connsiteX0" fmla="*/ 0 w 400512"/>
                <a:gd name="connsiteY0" fmla="*/ 62054 h 310270"/>
                <a:gd name="connsiteX1" fmla="*/ 245377 w 400512"/>
                <a:gd name="connsiteY1" fmla="*/ 62054 h 310270"/>
                <a:gd name="connsiteX2" fmla="*/ 245377 w 400512"/>
                <a:gd name="connsiteY2" fmla="*/ 0 h 310270"/>
                <a:gd name="connsiteX3" fmla="*/ 400512 w 400512"/>
                <a:gd name="connsiteY3" fmla="*/ 155135 h 310270"/>
                <a:gd name="connsiteX4" fmla="*/ 245377 w 400512"/>
                <a:gd name="connsiteY4" fmla="*/ 310270 h 310270"/>
                <a:gd name="connsiteX5" fmla="*/ 245377 w 400512"/>
                <a:gd name="connsiteY5" fmla="*/ 248216 h 310270"/>
                <a:gd name="connsiteX6" fmla="*/ 0 w 400512"/>
                <a:gd name="connsiteY6" fmla="*/ 248216 h 310270"/>
                <a:gd name="connsiteX7" fmla="*/ 0 w 400512"/>
                <a:gd name="connsiteY7" fmla="*/ 62054 h 31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512" h="310270">
                  <a:moveTo>
                    <a:pt x="0" y="62054"/>
                  </a:moveTo>
                  <a:lnTo>
                    <a:pt x="245377" y="62054"/>
                  </a:lnTo>
                  <a:lnTo>
                    <a:pt x="245377" y="0"/>
                  </a:lnTo>
                  <a:lnTo>
                    <a:pt x="400512" y="155135"/>
                  </a:lnTo>
                  <a:lnTo>
                    <a:pt x="245377" y="310270"/>
                  </a:lnTo>
                  <a:lnTo>
                    <a:pt x="245377" y="248216"/>
                  </a:lnTo>
                  <a:lnTo>
                    <a:pt x="0" y="248216"/>
                  </a:lnTo>
                  <a:lnTo>
                    <a:pt x="0" y="62054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62054" rIns="93081" bIns="62054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700" kern="12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653934E-391C-5780-4949-3E032A33172D}"/>
                </a:ext>
              </a:extLst>
            </p:cNvPr>
            <p:cNvSpPr/>
            <p:nvPr/>
          </p:nvSpPr>
          <p:spPr>
            <a:xfrm>
              <a:off x="10394379" y="3523171"/>
              <a:ext cx="1246211" cy="512181"/>
            </a:xfrm>
            <a:custGeom>
              <a:avLst/>
              <a:gdLst>
                <a:gd name="connsiteX0" fmla="*/ 0 w 1246211"/>
                <a:gd name="connsiteY0" fmla="*/ 51218 h 512181"/>
                <a:gd name="connsiteX1" fmla="*/ 51218 w 1246211"/>
                <a:gd name="connsiteY1" fmla="*/ 0 h 512181"/>
                <a:gd name="connsiteX2" fmla="*/ 1194993 w 1246211"/>
                <a:gd name="connsiteY2" fmla="*/ 0 h 512181"/>
                <a:gd name="connsiteX3" fmla="*/ 1246211 w 1246211"/>
                <a:gd name="connsiteY3" fmla="*/ 51218 h 512181"/>
                <a:gd name="connsiteX4" fmla="*/ 1246211 w 1246211"/>
                <a:gd name="connsiteY4" fmla="*/ 460963 h 512181"/>
                <a:gd name="connsiteX5" fmla="*/ 1194993 w 1246211"/>
                <a:gd name="connsiteY5" fmla="*/ 512181 h 512181"/>
                <a:gd name="connsiteX6" fmla="*/ 51218 w 1246211"/>
                <a:gd name="connsiteY6" fmla="*/ 512181 h 512181"/>
                <a:gd name="connsiteX7" fmla="*/ 0 w 1246211"/>
                <a:gd name="connsiteY7" fmla="*/ 460963 h 512181"/>
                <a:gd name="connsiteX8" fmla="*/ 0 w 1246211"/>
                <a:gd name="connsiteY8" fmla="*/ 51218 h 512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512181">
                  <a:moveTo>
                    <a:pt x="0" y="51218"/>
                  </a:moveTo>
                  <a:cubicBezTo>
                    <a:pt x="0" y="22931"/>
                    <a:pt x="22931" y="0"/>
                    <a:pt x="51218" y="0"/>
                  </a:cubicBezTo>
                  <a:lnTo>
                    <a:pt x="1194993" y="0"/>
                  </a:lnTo>
                  <a:cubicBezTo>
                    <a:pt x="1223280" y="0"/>
                    <a:pt x="1246211" y="22931"/>
                    <a:pt x="1246211" y="51218"/>
                  </a:cubicBezTo>
                  <a:lnTo>
                    <a:pt x="1246211" y="460963"/>
                  </a:lnTo>
                  <a:cubicBezTo>
                    <a:pt x="1246211" y="489250"/>
                    <a:pt x="1223280" y="512181"/>
                    <a:pt x="1194993" y="512181"/>
                  </a:cubicBezTo>
                  <a:lnTo>
                    <a:pt x="51218" y="512181"/>
                  </a:lnTo>
                  <a:cubicBezTo>
                    <a:pt x="22931" y="512181"/>
                    <a:pt x="0" y="489250"/>
                    <a:pt x="0" y="460963"/>
                  </a:cubicBezTo>
                  <a:lnTo>
                    <a:pt x="0" y="51218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4008" tIns="64008" rIns="64008" bIns="205017" numCol="1" spcCol="1270" anchor="t" anchorCtr="0">
              <a:noAutofit/>
            </a:bodyPr>
            <a:lstStyle/>
            <a:p>
              <a:pPr marL="0" lvl="0" indent="0" algn="l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Compile Report and Send Emails</a:t>
              </a: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1B19CD9-AE8E-BA5F-FF12-34577020F489}"/>
                </a:ext>
              </a:extLst>
            </p:cNvPr>
            <p:cNvSpPr/>
            <p:nvPr/>
          </p:nvSpPr>
          <p:spPr>
            <a:xfrm>
              <a:off x="10649627" y="3864625"/>
              <a:ext cx="1246211" cy="911250"/>
            </a:xfrm>
            <a:custGeom>
              <a:avLst/>
              <a:gdLst>
                <a:gd name="connsiteX0" fmla="*/ 0 w 1246211"/>
                <a:gd name="connsiteY0" fmla="*/ 91125 h 911250"/>
                <a:gd name="connsiteX1" fmla="*/ 91125 w 1246211"/>
                <a:gd name="connsiteY1" fmla="*/ 0 h 911250"/>
                <a:gd name="connsiteX2" fmla="*/ 1155086 w 1246211"/>
                <a:gd name="connsiteY2" fmla="*/ 0 h 911250"/>
                <a:gd name="connsiteX3" fmla="*/ 1246211 w 1246211"/>
                <a:gd name="connsiteY3" fmla="*/ 91125 h 911250"/>
                <a:gd name="connsiteX4" fmla="*/ 1246211 w 1246211"/>
                <a:gd name="connsiteY4" fmla="*/ 820125 h 911250"/>
                <a:gd name="connsiteX5" fmla="*/ 1155086 w 1246211"/>
                <a:gd name="connsiteY5" fmla="*/ 911250 h 911250"/>
                <a:gd name="connsiteX6" fmla="*/ 91125 w 1246211"/>
                <a:gd name="connsiteY6" fmla="*/ 911250 h 911250"/>
                <a:gd name="connsiteX7" fmla="*/ 0 w 1246211"/>
                <a:gd name="connsiteY7" fmla="*/ 820125 h 911250"/>
                <a:gd name="connsiteX8" fmla="*/ 0 w 1246211"/>
                <a:gd name="connsiteY8" fmla="*/ 91125 h 9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6211" h="911250">
                  <a:moveTo>
                    <a:pt x="0" y="91125"/>
                  </a:moveTo>
                  <a:cubicBezTo>
                    <a:pt x="0" y="40798"/>
                    <a:pt x="40798" y="0"/>
                    <a:pt x="91125" y="0"/>
                  </a:cubicBezTo>
                  <a:lnTo>
                    <a:pt x="1155086" y="0"/>
                  </a:lnTo>
                  <a:cubicBezTo>
                    <a:pt x="1205413" y="0"/>
                    <a:pt x="1246211" y="40798"/>
                    <a:pt x="1246211" y="91125"/>
                  </a:cubicBezTo>
                  <a:lnTo>
                    <a:pt x="1246211" y="820125"/>
                  </a:lnTo>
                  <a:cubicBezTo>
                    <a:pt x="1246211" y="870452"/>
                    <a:pt x="1205413" y="911250"/>
                    <a:pt x="1155086" y="911250"/>
                  </a:cubicBezTo>
                  <a:lnTo>
                    <a:pt x="91125" y="911250"/>
                  </a:lnTo>
                  <a:cubicBezTo>
                    <a:pt x="40798" y="911250"/>
                    <a:pt x="0" y="870452"/>
                    <a:pt x="0" y="820125"/>
                  </a:cubicBezTo>
                  <a:lnTo>
                    <a:pt x="0" y="91125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0698" tIns="90698" rIns="90698" bIns="90698" numCol="1" spcCol="1270" anchor="t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Format insights into a report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Automatically email report to stakeholders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4CDC52D-0716-AD7A-6735-A2F72ABBC583}"/>
              </a:ext>
            </a:extLst>
          </p:cNvPr>
          <p:cNvSpPr txBox="1"/>
          <p:nvPr/>
        </p:nvSpPr>
        <p:spPr>
          <a:xfrm>
            <a:off x="636004" y="5960964"/>
            <a:ext cx="8635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5BBB"/>
              </a:buClr>
              <a:buFont typeface="Arial" panose="020B0604020202020204" pitchFamily="34" charset="0"/>
              <a:buChar char="•"/>
            </a:pPr>
            <a:r>
              <a:rPr lang="en-US" sz="1600" b="1" dirty="0"/>
              <a:t>End Result:</a:t>
            </a:r>
            <a:br>
              <a:rPr lang="en-US" sz="1600" dirty="0"/>
            </a:br>
            <a:r>
              <a:rPr lang="en-US" sz="1600" dirty="0"/>
              <a:t>Actionable Trading Insights Delivered Instantly</a:t>
            </a:r>
            <a:endParaRPr lang="en-IN" sz="1600" dirty="0"/>
          </a:p>
        </p:txBody>
      </p:sp>
      <p:pic>
        <p:nvPicPr>
          <p:cNvPr id="11266" name="Picture 2" descr="Free Workflow Icon - Free Download Business Icons | IconScout">
            <a:extLst>
              <a:ext uri="{FF2B5EF4-FFF2-40B4-BE49-F238E27FC236}">
                <a16:creationId xmlns:a16="http://schemas.microsoft.com/office/drawing/2014/main" id="{B38F3845-4B08-1A67-56F2-FEB470BBD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850" y="892197"/>
            <a:ext cx="795772" cy="795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7304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C48A2-A434-F6CF-2B3F-036D85599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615" y="1093619"/>
            <a:ext cx="9109507" cy="549990"/>
          </a:xfrm>
        </p:spPr>
        <p:txBody>
          <a:bodyPr/>
          <a:lstStyle/>
          <a:p>
            <a:r>
              <a:rPr lang="en-US" dirty="0"/>
              <a:t>How Are Trading Signals Generated?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9EA2-1D8C-4FAC-D0B2-221FC5247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1652976"/>
            <a:ext cx="10047058" cy="50140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1" dirty="0"/>
              <a:t>Signal Generation Logic: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AI combines Average Sentiment Score + Recent Price Trend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Based on combination → decides Buy, Caution, Bearish, or Neutral signals</a:t>
            </a:r>
          </a:p>
          <a:p>
            <a:pPr>
              <a:lnSpc>
                <a:spcPct val="100000"/>
              </a:lnSpc>
            </a:pPr>
            <a:r>
              <a:rPr lang="en-IN" b="1" dirty="0"/>
              <a:t>Signal Rules: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Positive Sentiment + Falling Price → BUY Signal</a:t>
            </a:r>
          </a:p>
          <a:p>
            <a:pPr lvl="2">
              <a:lnSpc>
                <a:spcPct val="100000"/>
              </a:lnSpc>
            </a:pPr>
            <a:r>
              <a:rPr lang="en-IN" dirty="0"/>
              <a:t>Indicates undervaluation, potential bounce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Negative Sentiment + Rising Price → CAUTION Signal</a:t>
            </a:r>
          </a:p>
          <a:p>
            <a:pPr lvl="2">
              <a:lnSpc>
                <a:spcPct val="100000"/>
              </a:lnSpc>
            </a:pPr>
            <a:r>
              <a:rPr lang="en-IN" dirty="0"/>
              <a:t>Risk of overvaluation → trend may reverse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Strong Positive Sentiment + Rising Price → STRONG BUY (Momentum)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Strong Negative Sentiment + Falling Price → STRONG SELL (Bearish Trend)</a:t>
            </a:r>
          </a:p>
          <a:p>
            <a:pPr>
              <a:lnSpc>
                <a:spcPct val="100000"/>
              </a:lnSpc>
            </a:pPr>
            <a:r>
              <a:rPr lang="en-IN" b="1" dirty="0"/>
              <a:t>Volatility Consideration: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High volatility + strong sentiment → additional caution or aggressive move</a:t>
            </a:r>
          </a:p>
          <a:p>
            <a:pPr>
              <a:lnSpc>
                <a:spcPct val="100000"/>
              </a:lnSpc>
            </a:pPr>
            <a:r>
              <a:rPr lang="en-IN" b="1" dirty="0"/>
              <a:t>Neutral Cases: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Mixed sentiment + sideways price → Wait &amp; Watch / No clear signal</a:t>
            </a:r>
          </a:p>
        </p:txBody>
      </p:sp>
      <p:pic>
        <p:nvPicPr>
          <p:cNvPr id="12290" name="Picture 2" descr="Morphlin - Empower Your Trading">
            <a:extLst>
              <a:ext uri="{FF2B5EF4-FFF2-40B4-BE49-F238E27FC236}">
                <a16:creationId xmlns:a16="http://schemas.microsoft.com/office/drawing/2014/main" id="{1E652FAA-00AE-4CB6-E1E6-15B058683B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68" t="34003" r="36836" b="34858"/>
          <a:stretch/>
        </p:blipFill>
        <p:spPr bwMode="auto">
          <a:xfrm>
            <a:off x="104169" y="954721"/>
            <a:ext cx="1006998" cy="87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825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35886-3ED0-9C0F-B1C8-3A8499EF8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465" y="1012594"/>
            <a:ext cx="9352576" cy="561564"/>
          </a:xfrm>
        </p:spPr>
        <p:txBody>
          <a:bodyPr/>
          <a:lstStyle/>
          <a:p>
            <a:r>
              <a:rPr lang="en-US" dirty="0"/>
              <a:t>Incorporating Volatility in Trading Insights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0F344-2296-8CF2-3EC7-56CF49B5CA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1676132"/>
            <a:ext cx="10324849" cy="456262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1" dirty="0"/>
              <a:t>What is Volatility?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Volatility = Market uncertainty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Calculated using 5-day rolling standard deviation of stock returns (</a:t>
            </a:r>
            <a:r>
              <a:rPr lang="en-IN" dirty="0" err="1"/>
              <a:t>yfinance</a:t>
            </a:r>
            <a:r>
              <a:rPr lang="en-IN" dirty="0"/>
              <a:t> data)</a:t>
            </a:r>
          </a:p>
          <a:p>
            <a:pPr>
              <a:lnSpc>
                <a:spcPct val="100000"/>
              </a:lnSpc>
            </a:pPr>
            <a:r>
              <a:rPr lang="en-IN" b="1" dirty="0"/>
              <a:t>Why It Matters: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High volatility → Higher risk → Signals need stronger confirmation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Low volatility → Stable market → Signals carry higher confidence</a:t>
            </a:r>
          </a:p>
          <a:p>
            <a:pPr>
              <a:lnSpc>
                <a:spcPct val="100000"/>
              </a:lnSpc>
            </a:pPr>
            <a:r>
              <a:rPr lang="en-IN" b="1" dirty="0"/>
              <a:t>AI Signal Adjustments Based on Volatility: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High Volatility + Strong Sentiment → Special Alert (Be cautious or consider hedging)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Low Volatility + Clear Sentiment → Confident Buy/Sell recommendation</a:t>
            </a:r>
          </a:p>
          <a:p>
            <a:pPr>
              <a:lnSpc>
                <a:spcPct val="100000"/>
              </a:lnSpc>
            </a:pPr>
            <a:r>
              <a:rPr lang="en-IN" b="1" dirty="0"/>
              <a:t>Example Case: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IN" dirty="0">
                <a:latin typeface="Consolas" panose="020B0609020204030204" pitchFamily="49" charset="0"/>
              </a:rPr>
              <a:t>AAPL: +0.35 sentiment (positive)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IN" dirty="0">
                <a:latin typeface="Consolas" panose="020B0609020204030204" pitchFamily="49" charset="0"/>
              </a:rPr>
              <a:t>Recent Return: -3% (falling price)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IN" dirty="0">
                <a:latin typeface="Consolas" panose="020B0609020204030204" pitchFamily="49" charset="0"/>
              </a:rPr>
              <a:t>High volatility detected → “Potential Buy but with caution”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238B94-9FE2-037B-BCD7-40379CE44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07" y="834250"/>
            <a:ext cx="841094" cy="841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286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3E8751-9C22-F8C7-E007-41DA46CFF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059775"/>
            <a:ext cx="10515600" cy="590931"/>
          </a:xfrm>
        </p:spPr>
        <p:txBody>
          <a:bodyPr/>
          <a:lstStyle/>
          <a:p>
            <a:r>
              <a:rPr lang="en-US" dirty="0"/>
              <a:t>How Sentiment and Price Are Categorized</a:t>
            </a:r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22FE2BD-0431-8BBC-AE81-2478DF25C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928" y="1838174"/>
            <a:ext cx="5138928" cy="820798"/>
          </a:xfrm>
        </p:spPr>
        <p:txBody>
          <a:bodyPr/>
          <a:lstStyle/>
          <a:p>
            <a:r>
              <a:rPr lang="en-US" dirty="0"/>
              <a:t>Sentiment Categories (AI Output from VADER + </a:t>
            </a:r>
            <a:r>
              <a:rPr lang="en-US" dirty="0" err="1"/>
              <a:t>TextBlob</a:t>
            </a:r>
            <a:r>
              <a:rPr lang="en-US" dirty="0"/>
              <a:t>)</a:t>
            </a:r>
            <a:endParaRPr lang="en-IN" dirty="0"/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B6C4D1EE-703A-DF93-2C6B-9CBBBEA6C07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41197745"/>
              </p:ext>
            </p:extLst>
          </p:nvPr>
        </p:nvGraphicFramePr>
        <p:xfrm>
          <a:off x="647758" y="2658972"/>
          <a:ext cx="5138738" cy="27695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9369">
                  <a:extLst>
                    <a:ext uri="{9D8B030D-6E8A-4147-A177-3AD203B41FA5}">
                      <a16:colId xmlns:a16="http://schemas.microsoft.com/office/drawing/2014/main" val="4071938188"/>
                    </a:ext>
                  </a:extLst>
                </a:gridCol>
                <a:gridCol w="2569369">
                  <a:extLst>
                    <a:ext uri="{9D8B030D-6E8A-4147-A177-3AD203B41FA5}">
                      <a16:colId xmlns:a16="http://schemas.microsoft.com/office/drawing/2014/main" val="3592310750"/>
                    </a:ext>
                  </a:extLst>
                </a:gridCol>
              </a:tblGrid>
              <a:tr h="834842">
                <a:tc>
                  <a:txBody>
                    <a:bodyPr/>
                    <a:lstStyle/>
                    <a:p>
                      <a:r>
                        <a:rPr lang="en-IN"/>
                        <a:t>Compound Score 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Category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055707"/>
                  </a:ext>
                </a:extLst>
              </a:tr>
              <a:tr h="483678">
                <a:tc>
                  <a:txBody>
                    <a:bodyPr/>
                    <a:lstStyle/>
                    <a:p>
                      <a:r>
                        <a:rPr lang="en-IN"/>
                        <a:t>≥ 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Very Positive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1439276"/>
                  </a:ext>
                </a:extLst>
              </a:tr>
              <a:tr h="483678">
                <a:tc>
                  <a:txBody>
                    <a:bodyPr/>
                    <a:lstStyle/>
                    <a:p>
                      <a:r>
                        <a:rPr lang="en-IN" dirty="0"/>
                        <a:t>0.2 to 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Positive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609486"/>
                  </a:ext>
                </a:extLst>
              </a:tr>
              <a:tr h="483678">
                <a:tc>
                  <a:txBody>
                    <a:bodyPr/>
                    <a:lstStyle/>
                    <a:p>
                      <a:r>
                        <a:rPr lang="en-IN" dirty="0"/>
                        <a:t>-0.2 to 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Neutral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9410623"/>
                  </a:ext>
                </a:extLst>
              </a:tr>
              <a:tr h="483678">
                <a:tc>
                  <a:txBody>
                    <a:bodyPr/>
                    <a:lstStyle/>
                    <a:p>
                      <a:r>
                        <a:rPr lang="en-IN" dirty="0"/>
                        <a:t>-0.5 to -0.2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Negative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4709005"/>
                  </a:ext>
                </a:extLst>
              </a:tr>
            </a:tbl>
          </a:graphicData>
        </a:graphic>
      </p:graphicFrame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5DDDA16-7FF3-E378-8731-DEB0636E4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390" y="1838174"/>
            <a:ext cx="5138928" cy="699166"/>
          </a:xfrm>
        </p:spPr>
        <p:txBody>
          <a:bodyPr/>
          <a:lstStyle/>
          <a:p>
            <a:r>
              <a:rPr lang="en-US" dirty="0"/>
              <a:t>Price Action Categories (Based on 5-day return %)</a:t>
            </a:r>
            <a:endParaRPr lang="en-IN" dirty="0"/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98DF44DC-BB6F-2C6A-8EFB-59532356C967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283480518"/>
              </p:ext>
            </p:extLst>
          </p:nvPr>
        </p:nvGraphicFramePr>
        <p:xfrm>
          <a:off x="6172390" y="2658972"/>
          <a:ext cx="5138738" cy="2769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9369">
                  <a:extLst>
                    <a:ext uri="{9D8B030D-6E8A-4147-A177-3AD203B41FA5}">
                      <a16:colId xmlns:a16="http://schemas.microsoft.com/office/drawing/2014/main" val="1914791786"/>
                    </a:ext>
                  </a:extLst>
                </a:gridCol>
                <a:gridCol w="2569369">
                  <a:extLst>
                    <a:ext uri="{9D8B030D-6E8A-4147-A177-3AD203B41FA5}">
                      <a16:colId xmlns:a16="http://schemas.microsoft.com/office/drawing/2014/main" val="235253488"/>
                    </a:ext>
                  </a:extLst>
                </a:gridCol>
              </a:tblGrid>
              <a:tr h="553911">
                <a:tc>
                  <a:txBody>
                    <a:bodyPr/>
                    <a:lstStyle/>
                    <a:p>
                      <a:r>
                        <a:rPr lang="en-IN" dirty="0"/>
                        <a:t>Return % 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Category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9247129"/>
                  </a:ext>
                </a:extLst>
              </a:tr>
              <a:tr h="553911">
                <a:tc>
                  <a:txBody>
                    <a:bodyPr/>
                    <a:lstStyle/>
                    <a:p>
                      <a:r>
                        <a:rPr lang="en-IN"/>
                        <a:t>≥ +5%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Strong Uptrend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5597762"/>
                  </a:ext>
                </a:extLst>
              </a:tr>
              <a:tr h="553911">
                <a:tc>
                  <a:txBody>
                    <a:bodyPr/>
                    <a:lstStyle/>
                    <a:p>
                      <a:r>
                        <a:rPr lang="en-IN"/>
                        <a:t>+1% to +5%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Uptrend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4833399"/>
                  </a:ext>
                </a:extLst>
              </a:tr>
              <a:tr h="553911">
                <a:tc>
                  <a:txBody>
                    <a:bodyPr/>
                    <a:lstStyle/>
                    <a:p>
                      <a:r>
                        <a:rPr lang="en-IN"/>
                        <a:t>-1% to +1%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Sideways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4478343"/>
                  </a:ext>
                </a:extLst>
              </a:tr>
              <a:tr h="553911">
                <a:tc>
                  <a:txBody>
                    <a:bodyPr/>
                    <a:lstStyle/>
                    <a:p>
                      <a:r>
                        <a:rPr lang="en-IN"/>
                        <a:t>-5% to -1%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Downtrend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4097309"/>
                  </a:ext>
                </a:extLst>
              </a:tr>
            </a:tbl>
          </a:graphicData>
        </a:graphic>
      </p:graphicFrame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C9B3519-C2CE-1568-36C9-4BCC29A62786}"/>
              </a:ext>
            </a:extLst>
          </p:cNvPr>
          <p:cNvSpPr txBox="1">
            <a:spLocks/>
          </p:cNvSpPr>
          <p:nvPr/>
        </p:nvSpPr>
        <p:spPr>
          <a:xfrm>
            <a:off x="543431" y="4983633"/>
            <a:ext cx="10324849" cy="77611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Arial" panose="020B0604020202020204" pitchFamily="34" charset="0"/>
              <a:buNone/>
              <a:defRPr sz="1600" b="1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C0C6770-422B-2468-13C5-958FCC75AA7E}"/>
              </a:ext>
            </a:extLst>
          </p:cNvPr>
          <p:cNvSpPr txBox="1"/>
          <p:nvPr/>
        </p:nvSpPr>
        <p:spPr>
          <a:xfrm>
            <a:off x="636004" y="5532700"/>
            <a:ext cx="86353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Why Categorize?</a:t>
            </a:r>
            <a:endParaRPr lang="en-US" sz="1600" dirty="0"/>
          </a:p>
          <a:p>
            <a:pPr marL="742939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Simplifies raw data into </a:t>
            </a:r>
            <a:r>
              <a:rPr lang="en-US" sz="1600" b="1" dirty="0"/>
              <a:t>easy-to-interpret trading insights</a:t>
            </a:r>
            <a:endParaRPr lang="en-US" sz="1600" dirty="0"/>
          </a:p>
          <a:p>
            <a:pPr marL="742939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Traders can immediately see → "Strong Downtrend + Very Positive Sentiment → Buy" or "Uptrend + Negative Sentiment → Caution"</a:t>
            </a:r>
          </a:p>
          <a:p>
            <a:pPr>
              <a:buClr>
                <a:srgbClr val="005BBB"/>
              </a:buClr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9231802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773EC-A0C5-52A9-416C-2F418DC3D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966294"/>
            <a:ext cx="9665092" cy="549990"/>
          </a:xfrm>
        </p:spPr>
        <p:txBody>
          <a:bodyPr/>
          <a:lstStyle/>
          <a:p>
            <a:r>
              <a:rPr lang="en-IN" dirty="0"/>
              <a:t>AI-Generated Report: What’s Inside?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C638B-8541-C1A3-633D-ACE290137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7" y="1444633"/>
            <a:ext cx="10417448" cy="535549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sz="1700" b="1" dirty="0"/>
              <a:t>What the Report Includes:</a:t>
            </a:r>
          </a:p>
          <a:p>
            <a:pPr lvl="1">
              <a:lnSpc>
                <a:spcPct val="100000"/>
              </a:lnSpc>
            </a:pPr>
            <a:r>
              <a:rPr lang="en-IN" sz="1700" dirty="0"/>
              <a:t>Trending Market Topics</a:t>
            </a:r>
          </a:p>
          <a:p>
            <a:pPr lvl="2">
              <a:lnSpc>
                <a:spcPct val="100000"/>
              </a:lnSpc>
            </a:pPr>
            <a:r>
              <a:rPr lang="en-IN" sz="1700" dirty="0"/>
              <a:t>Top 10 buzzwords from news and social media</a:t>
            </a:r>
          </a:p>
          <a:p>
            <a:pPr lvl="2">
              <a:lnSpc>
                <a:spcPct val="100000"/>
              </a:lnSpc>
            </a:pPr>
            <a:r>
              <a:rPr lang="en-IN" sz="1700" dirty="0"/>
              <a:t>Helps traders quickly grasp hot financial themes (e.g., “inflation”, “earnings”)</a:t>
            </a:r>
          </a:p>
          <a:p>
            <a:pPr lvl="1">
              <a:lnSpc>
                <a:spcPct val="100000"/>
              </a:lnSpc>
            </a:pPr>
            <a:r>
              <a:rPr lang="en-IN" sz="1700" dirty="0"/>
              <a:t>Most Discussed Stocks</a:t>
            </a:r>
          </a:p>
          <a:p>
            <a:pPr lvl="2">
              <a:lnSpc>
                <a:spcPct val="100000"/>
              </a:lnSpc>
            </a:pPr>
            <a:r>
              <a:rPr lang="en-IN" sz="1700" dirty="0"/>
              <a:t>Top mentioned tickers (e.g., TSLA, AAPL, NVDA)</a:t>
            </a:r>
          </a:p>
          <a:p>
            <a:pPr lvl="2">
              <a:lnSpc>
                <a:spcPct val="100000"/>
              </a:lnSpc>
            </a:pPr>
            <a:r>
              <a:rPr lang="en-IN" sz="1700" dirty="0"/>
              <a:t>Sentiment-linked → shows which stocks are driving market conversations</a:t>
            </a:r>
          </a:p>
          <a:p>
            <a:pPr lvl="1">
              <a:lnSpc>
                <a:spcPct val="100000"/>
              </a:lnSpc>
            </a:pPr>
            <a:r>
              <a:rPr lang="en-IN" sz="1700" dirty="0"/>
              <a:t>Trading Insights</a:t>
            </a:r>
          </a:p>
          <a:p>
            <a:pPr lvl="2">
              <a:lnSpc>
                <a:spcPct val="100000"/>
              </a:lnSpc>
            </a:pPr>
            <a:r>
              <a:rPr lang="en-IN" sz="1700" dirty="0"/>
              <a:t>Ticker-wise sentiment + price analysis</a:t>
            </a:r>
          </a:p>
          <a:p>
            <a:pPr lvl="2">
              <a:lnSpc>
                <a:spcPct val="100000"/>
              </a:lnSpc>
            </a:pPr>
            <a:r>
              <a:rPr lang="en-IN" sz="1700" dirty="0"/>
              <a:t>Signals like BUY, SELL, CAUTION → clear recommendations</a:t>
            </a:r>
          </a:p>
          <a:p>
            <a:pPr lvl="1">
              <a:lnSpc>
                <a:spcPct val="100000"/>
              </a:lnSpc>
            </a:pPr>
            <a:r>
              <a:rPr lang="en-IN" sz="1700" dirty="0"/>
              <a:t>Volatility Indicators (If applicable)</a:t>
            </a:r>
          </a:p>
          <a:p>
            <a:pPr lvl="1">
              <a:lnSpc>
                <a:spcPct val="100000"/>
              </a:lnSpc>
            </a:pPr>
            <a:r>
              <a:rPr lang="en-IN" sz="1700" dirty="0"/>
              <a:t>Highlights where caution is needed due to market risk</a:t>
            </a:r>
          </a:p>
          <a:p>
            <a:pPr>
              <a:lnSpc>
                <a:spcPct val="100000"/>
              </a:lnSpc>
            </a:pPr>
            <a:r>
              <a:rPr lang="en-IN" sz="1700" b="1" dirty="0"/>
              <a:t>Benefits of Report Format:</a:t>
            </a:r>
          </a:p>
          <a:p>
            <a:pPr lvl="1">
              <a:lnSpc>
                <a:spcPct val="100000"/>
              </a:lnSpc>
            </a:pPr>
            <a:r>
              <a:rPr lang="en-IN" sz="1700" dirty="0"/>
              <a:t>Human-readable and concise → Easy to interpret</a:t>
            </a:r>
          </a:p>
          <a:p>
            <a:pPr lvl="1">
              <a:lnSpc>
                <a:spcPct val="100000"/>
              </a:lnSpc>
            </a:pPr>
            <a:r>
              <a:rPr lang="en-IN" sz="1700" dirty="0"/>
              <a:t>Can be accessed on mobile, email, or dashboard</a:t>
            </a:r>
          </a:p>
          <a:p>
            <a:pPr lvl="1">
              <a:lnSpc>
                <a:spcPct val="100000"/>
              </a:lnSpc>
            </a:pPr>
            <a:r>
              <a:rPr lang="en-IN" sz="1700" dirty="0"/>
              <a:t>Saves traders time → Direct actionable insights</a:t>
            </a:r>
          </a:p>
        </p:txBody>
      </p:sp>
    </p:spTree>
    <p:extLst>
      <p:ext uri="{BB962C8B-B14F-4D97-AF65-F5344CB8AC3E}">
        <p14:creationId xmlns:p14="http://schemas.microsoft.com/office/powerpoint/2010/main" val="2710835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-topic">
            <a:extLst>
              <a:ext uri="{FF2B5EF4-FFF2-40B4-BE49-F238E27FC236}">
                <a16:creationId xmlns:a16="http://schemas.microsoft.com/office/drawing/2014/main" id="{B0882130-6200-324C-8A79-B506D34288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368" y="1844403"/>
            <a:ext cx="6638544" cy="238760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5651841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4388F-94EB-E8E5-6B56-C27D481C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364" y="990331"/>
            <a:ext cx="6951472" cy="590931"/>
          </a:xfrm>
        </p:spPr>
        <p:txBody>
          <a:bodyPr/>
          <a:lstStyle/>
          <a:p>
            <a:r>
              <a:rPr lang="en-IN" dirty="0"/>
              <a:t>Why Email Delivery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D773E-47FC-5BDF-AC3A-EAFFC9D7F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7" y="1652982"/>
            <a:ext cx="10799411" cy="506033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/>
              <a:t>Instant Access Anywhere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Delivered directly to trader’s inbox → No need to log in or run code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Accessible on mobile, desktop, or smart devices</a:t>
            </a:r>
          </a:p>
          <a:p>
            <a:pPr>
              <a:lnSpc>
                <a:spcPct val="100000"/>
              </a:lnSpc>
            </a:pPr>
            <a:r>
              <a:rPr lang="en-US" b="1" dirty="0"/>
              <a:t>Faster Decision-Making</a:t>
            </a:r>
            <a:endParaRPr lang="en-US" dirty="0"/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Real-time insights → Traders can act immediately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Reduces latency between </a:t>
            </a:r>
            <a:r>
              <a:rPr lang="en-US" b="1" dirty="0"/>
              <a:t>AI detecting signals → trader acting on them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/>
              <a:t>Consistent and Automated Updates</a:t>
            </a:r>
            <a:endParaRPr lang="en-US" dirty="0"/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No manual monitoring needed → Reports are sent daily or as per market events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Ensures traders never miss key signals or trends</a:t>
            </a:r>
          </a:p>
          <a:p>
            <a:pPr>
              <a:lnSpc>
                <a:spcPct val="100000"/>
              </a:lnSpc>
            </a:pPr>
            <a:r>
              <a:rPr lang="en-US" b="1" dirty="0"/>
              <a:t>Distribution to Multiple Stakeholders</a:t>
            </a:r>
            <a:endParaRPr lang="en-US" dirty="0"/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Email can be sent to </a:t>
            </a:r>
            <a:r>
              <a:rPr lang="en-US" b="1" dirty="0"/>
              <a:t>multiple recipients (analysts, traders, managers)</a:t>
            </a:r>
            <a:r>
              <a:rPr lang="en-US" dirty="0"/>
              <a:t> at once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Keeps the entire team aligned with market movements</a:t>
            </a:r>
          </a:p>
          <a:p>
            <a:pPr>
              <a:lnSpc>
                <a:spcPct val="100000"/>
              </a:lnSpc>
            </a:pPr>
            <a:r>
              <a:rPr lang="en-US" b="1" dirty="0"/>
              <a:t>Professional Format for Record Keeping</a:t>
            </a:r>
            <a:endParaRPr lang="en-US" dirty="0"/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Reports can be saved and archived → builds market insight database for future reference</a:t>
            </a:r>
          </a:p>
          <a:p>
            <a:pPr marL="0" indent="0">
              <a:lnSpc>
                <a:spcPct val="100000"/>
              </a:lnSpc>
              <a:buNone/>
            </a:pPr>
            <a:endParaRPr lang="en-IN" dirty="0"/>
          </a:p>
        </p:txBody>
      </p:sp>
      <p:pic>
        <p:nvPicPr>
          <p:cNvPr id="14338" name="Picture 2" descr="Email - Free interface icons">
            <a:extLst>
              <a:ext uri="{FF2B5EF4-FFF2-40B4-BE49-F238E27FC236}">
                <a16:creationId xmlns:a16="http://schemas.microsoft.com/office/drawing/2014/main" id="{2391569A-0D23-9C95-BCF0-673AFA899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18" y="900861"/>
            <a:ext cx="798421" cy="79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7299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2C154-CED4-9EB7-3315-B4C9924CD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047319"/>
            <a:ext cx="9317852" cy="492116"/>
          </a:xfrm>
        </p:spPr>
        <p:txBody>
          <a:bodyPr/>
          <a:lstStyle/>
          <a:p>
            <a:r>
              <a:rPr lang="en-US" dirty="0"/>
              <a:t>Future Enhancements and Next Steps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7BDC5-A87B-10EB-CAD3-BB51B995F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7" y="1560387"/>
            <a:ext cx="10290125" cy="507191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1" dirty="0"/>
              <a:t>Real-Time Alerts (Push Notifications)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Integrate with </a:t>
            </a:r>
            <a:r>
              <a:rPr lang="en-IN" b="1" dirty="0"/>
              <a:t>Telegram or Mobile Apps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Instant notifications for strong Buy/Sell signals → even faster reactions</a:t>
            </a:r>
          </a:p>
          <a:p>
            <a:pPr>
              <a:lnSpc>
                <a:spcPct val="100000"/>
              </a:lnSpc>
            </a:pPr>
            <a:r>
              <a:rPr lang="en-IN" b="1" dirty="0"/>
              <a:t>Expanded Data Coverage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Add more stock tickers (Mid-cap, International Stocks)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Integrate additional platforms → Reddit, Bloomberg, </a:t>
            </a:r>
            <a:r>
              <a:rPr lang="en-IN" dirty="0" err="1"/>
              <a:t>StockTwits</a:t>
            </a:r>
            <a:endParaRPr lang="en-IN" dirty="0"/>
          </a:p>
          <a:p>
            <a:pPr>
              <a:lnSpc>
                <a:spcPct val="100000"/>
              </a:lnSpc>
            </a:pPr>
            <a:r>
              <a:rPr lang="en-IN" b="1" dirty="0"/>
              <a:t>Advanced Sentiment </a:t>
            </a:r>
            <a:r>
              <a:rPr lang="en-IN" b="1" dirty="0" err="1"/>
              <a:t>Modeling</a:t>
            </a:r>
            <a:endParaRPr lang="en-IN" b="1" dirty="0"/>
          </a:p>
          <a:p>
            <a:pPr lvl="1">
              <a:lnSpc>
                <a:spcPct val="100000"/>
              </a:lnSpc>
            </a:pPr>
            <a:r>
              <a:rPr lang="en-IN" dirty="0"/>
              <a:t>Replace/add </a:t>
            </a:r>
            <a:r>
              <a:rPr lang="en-IN" b="1" dirty="0" err="1"/>
              <a:t>FinBERT</a:t>
            </a:r>
            <a:r>
              <a:rPr lang="en-IN" b="1" dirty="0"/>
              <a:t> (Transformer-based model)</a:t>
            </a:r>
            <a:r>
              <a:rPr lang="en-IN" dirty="0"/>
              <a:t> → improve financial text understanding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Capture context better → reduce misclassification of sarcasm/jargon</a:t>
            </a:r>
          </a:p>
          <a:p>
            <a:pPr>
              <a:lnSpc>
                <a:spcPct val="100000"/>
              </a:lnSpc>
            </a:pPr>
            <a:r>
              <a:rPr lang="en-IN" b="1" dirty="0"/>
              <a:t>Dashboard for Visualization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Build </a:t>
            </a:r>
            <a:r>
              <a:rPr lang="en-IN" b="1" dirty="0"/>
              <a:t>real-time dashboards using </a:t>
            </a:r>
            <a:r>
              <a:rPr lang="en-IN" b="1" dirty="0" err="1"/>
              <a:t>Streamlit</a:t>
            </a:r>
            <a:r>
              <a:rPr lang="en-IN" b="1" dirty="0"/>
              <a:t> or Flask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Allow users to view signals, trends, and sentiment in an interactive format</a:t>
            </a:r>
          </a:p>
          <a:p>
            <a:pPr>
              <a:lnSpc>
                <a:spcPct val="100000"/>
              </a:lnSpc>
            </a:pPr>
            <a:r>
              <a:rPr lang="en-IN" b="1" dirty="0"/>
              <a:t>Multilingual Support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 err="1"/>
              <a:t>Analyze</a:t>
            </a:r>
            <a:r>
              <a:rPr lang="en-IN" dirty="0"/>
              <a:t> non-English financial news → expand global market coverage</a:t>
            </a:r>
          </a:p>
        </p:txBody>
      </p:sp>
    </p:spTree>
    <p:extLst>
      <p:ext uri="{BB962C8B-B14F-4D97-AF65-F5344CB8AC3E}">
        <p14:creationId xmlns:p14="http://schemas.microsoft.com/office/powerpoint/2010/main" val="1246264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2D2FE-82F9-3943-0B3B-FE9C12E95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462" y="1047317"/>
            <a:ext cx="9398875" cy="573139"/>
          </a:xfrm>
        </p:spPr>
        <p:txBody>
          <a:bodyPr/>
          <a:lstStyle/>
          <a:p>
            <a:r>
              <a:rPr lang="en-US" dirty="0"/>
              <a:t>Challenges Faced &amp; How We Solved Them</a:t>
            </a:r>
            <a:endParaRPr lang="en-IN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F2CC3A-51C7-0608-CE04-357419FE8E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7159970"/>
              </p:ext>
            </p:extLst>
          </p:nvPr>
        </p:nvGraphicFramePr>
        <p:xfrm>
          <a:off x="601462" y="1757724"/>
          <a:ext cx="10000948" cy="4481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00474">
                  <a:extLst>
                    <a:ext uri="{9D8B030D-6E8A-4147-A177-3AD203B41FA5}">
                      <a16:colId xmlns:a16="http://schemas.microsoft.com/office/drawing/2014/main" val="1602819719"/>
                    </a:ext>
                  </a:extLst>
                </a:gridCol>
                <a:gridCol w="5000474">
                  <a:extLst>
                    <a:ext uri="{9D8B030D-6E8A-4147-A177-3AD203B41FA5}">
                      <a16:colId xmlns:a16="http://schemas.microsoft.com/office/drawing/2014/main" val="811183278"/>
                    </a:ext>
                  </a:extLst>
                </a:gridCol>
              </a:tblGrid>
              <a:tr h="459593">
                <a:tc>
                  <a:txBody>
                    <a:bodyPr/>
                    <a:lstStyle/>
                    <a:p>
                      <a:r>
                        <a:rPr lang="en-IN" b="1"/>
                        <a:t>Challenge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/>
                        <a:t>Solution</a:t>
                      </a:r>
                      <a:endParaRPr lang="en-IN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8768315"/>
                  </a:ext>
                </a:extLst>
              </a:tr>
              <a:tr h="804287">
                <a:tc>
                  <a:txBody>
                    <a:bodyPr/>
                    <a:lstStyle/>
                    <a:p>
                      <a:r>
                        <a:rPr lang="en-US" b="1" dirty="0"/>
                        <a:t>API Rate Limits</a:t>
                      </a:r>
                      <a:r>
                        <a:rPr lang="en-US" dirty="0"/>
                        <a:t> (News &amp; Twitter APIs limited requests)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Implemented </a:t>
                      </a:r>
                      <a:r>
                        <a:rPr lang="en-US" b="1"/>
                        <a:t>optimized batching and sleep intervals</a:t>
                      </a:r>
                      <a:r>
                        <a:rPr lang="en-US"/>
                        <a:t> to avoid hitting limits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7419517"/>
                  </a:ext>
                </a:extLst>
              </a:tr>
              <a:tr h="804287">
                <a:tc>
                  <a:txBody>
                    <a:bodyPr/>
                    <a:lstStyle/>
                    <a:p>
                      <a:r>
                        <a:rPr lang="en-US" b="1" dirty="0"/>
                        <a:t>Noisy and Unstructured Text</a:t>
                      </a:r>
                      <a:r>
                        <a:rPr lang="en-US" dirty="0"/>
                        <a:t> (Emojis, hashtags, incomplete phrases)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Used </a:t>
                      </a:r>
                      <a:r>
                        <a:rPr lang="en-US" b="1"/>
                        <a:t>advanced preprocessing + custom stopword list</a:t>
                      </a:r>
                      <a:r>
                        <a:rPr lang="en-US"/>
                        <a:t> to clean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2978222"/>
                  </a:ext>
                </a:extLst>
              </a:tr>
              <a:tr h="804287">
                <a:tc>
                  <a:txBody>
                    <a:bodyPr/>
                    <a:lstStyle/>
                    <a:p>
                      <a:r>
                        <a:rPr lang="en-US" b="1" dirty="0"/>
                        <a:t>Sentiment Conflicts</a:t>
                      </a:r>
                      <a:r>
                        <a:rPr lang="en-US" dirty="0"/>
                        <a:t> (VADER and </a:t>
                      </a:r>
                      <a:r>
                        <a:rPr lang="en-US" dirty="0" err="1"/>
                        <a:t>TextBlob</a:t>
                      </a:r>
                      <a:r>
                        <a:rPr lang="en-US" dirty="0"/>
                        <a:t> occasional mismatches)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Applied </a:t>
                      </a:r>
                      <a:r>
                        <a:rPr lang="en-US" b="1"/>
                        <a:t>dual model validation</a:t>
                      </a:r>
                      <a:r>
                        <a:rPr lang="en-US"/>
                        <a:t> → Combined scores for balanced judgment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1460499"/>
                  </a:ext>
                </a:extLst>
              </a:tr>
              <a:tr h="804287">
                <a:tc>
                  <a:txBody>
                    <a:bodyPr/>
                    <a:lstStyle/>
                    <a:p>
                      <a:r>
                        <a:rPr lang="en-US" b="1" dirty="0"/>
                        <a:t>False Stock Mentions</a:t>
                      </a:r>
                      <a:r>
                        <a:rPr lang="en-US" dirty="0"/>
                        <a:t> (Generic uppercase words misidentified as tickers)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Introduced </a:t>
                      </a:r>
                      <a:r>
                        <a:rPr lang="en-US" b="1"/>
                        <a:t>strict ticker matching using predefined list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4498094"/>
                  </a:ext>
                </a:extLst>
              </a:tr>
              <a:tr h="804287">
                <a:tc>
                  <a:txBody>
                    <a:bodyPr/>
                    <a:lstStyle/>
                    <a:p>
                      <a:r>
                        <a:rPr lang="en-US" b="1" dirty="0"/>
                        <a:t>Email Deliverability and Automation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Used </a:t>
                      </a:r>
                      <a:r>
                        <a:rPr lang="en-US" b="1" dirty="0"/>
                        <a:t>SMTP + secure login + multi-recipient handling</a:t>
                      </a:r>
                      <a:r>
                        <a:rPr lang="en-US" dirty="0"/>
                        <a:t> for seamless email reports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92605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3761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7F2EA-F0D3-2B4A-55D4-D30B95E21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001019"/>
            <a:ext cx="10000758" cy="596288"/>
          </a:xfrm>
        </p:spPr>
        <p:txBody>
          <a:bodyPr/>
          <a:lstStyle/>
          <a:p>
            <a:r>
              <a:rPr lang="en-US" dirty="0"/>
              <a:t>AI-Powered Trade Scanner: Summary of Value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46CB8-0DA3-56FB-A740-9079682FB5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7" y="1689907"/>
            <a:ext cx="10139655" cy="48497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1" dirty="0"/>
              <a:t>End-to-End Automated Market Intelligence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Fetches → Cleans → </a:t>
            </a:r>
            <a:r>
              <a:rPr lang="en-IN" dirty="0" err="1"/>
              <a:t>Analyzes</a:t>
            </a:r>
            <a:r>
              <a:rPr lang="en-IN" dirty="0"/>
              <a:t> → Generates → Delivers reports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Reduces manual analysis → Frees up trader time</a:t>
            </a:r>
          </a:p>
          <a:p>
            <a:pPr>
              <a:lnSpc>
                <a:spcPct val="100000"/>
              </a:lnSpc>
            </a:pPr>
            <a:r>
              <a:rPr lang="en-IN" b="1" dirty="0"/>
              <a:t>AI-Driven Sentiment and Trading Signals</a:t>
            </a:r>
            <a:endParaRPr lang="en-IN" dirty="0"/>
          </a:p>
          <a:p>
            <a:pPr lvl="1">
              <a:lnSpc>
                <a:spcPct val="100000"/>
              </a:lnSpc>
            </a:pPr>
            <a:r>
              <a:rPr lang="en-IN" dirty="0"/>
              <a:t>Leverages </a:t>
            </a:r>
            <a:r>
              <a:rPr lang="en-IN" b="1" dirty="0"/>
              <a:t>NLP + Sentiment Models (VADER, </a:t>
            </a:r>
            <a:r>
              <a:rPr lang="en-IN" b="1" dirty="0" err="1"/>
              <a:t>TextBlob</a:t>
            </a:r>
            <a:r>
              <a:rPr lang="en-IN" b="1" dirty="0"/>
              <a:t>)</a:t>
            </a:r>
            <a:r>
              <a:rPr lang="en-IN" dirty="0"/>
              <a:t> for deeper text analysis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Generates </a:t>
            </a:r>
            <a:r>
              <a:rPr lang="en-IN" b="1" dirty="0"/>
              <a:t>real-time actionable trading insights</a:t>
            </a:r>
            <a:endParaRPr lang="en-IN" dirty="0"/>
          </a:p>
          <a:p>
            <a:pPr>
              <a:lnSpc>
                <a:spcPct val="100000"/>
              </a:lnSpc>
            </a:pPr>
            <a:r>
              <a:rPr lang="en-IN" b="1" dirty="0"/>
              <a:t>Bridges Data Overload and Decision-Making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Converts noisy, unstructured market data → simple buy/sell/caution recommendations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Helps traders identify opportunities faster</a:t>
            </a:r>
          </a:p>
          <a:p>
            <a:pPr>
              <a:lnSpc>
                <a:spcPct val="100000"/>
              </a:lnSpc>
            </a:pPr>
            <a:r>
              <a:rPr lang="en-IN" b="1" dirty="0"/>
              <a:t>Scalable and Future-Ready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Easily expandable (add </a:t>
            </a:r>
            <a:r>
              <a:rPr lang="en-IN" dirty="0" err="1"/>
              <a:t>FinBERT</a:t>
            </a:r>
            <a:r>
              <a:rPr lang="en-IN" dirty="0"/>
              <a:t>, dashboards, real-time alerts, multi-language support)</a:t>
            </a:r>
          </a:p>
          <a:p>
            <a:pPr>
              <a:lnSpc>
                <a:spcPct val="100000"/>
              </a:lnSpc>
            </a:pPr>
            <a:r>
              <a:rPr lang="en-IN" b="1" dirty="0"/>
              <a:t>Automated Reporting &amp; Distribution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Delivers reports via email → Ensures stakeholders stay updated without manual effort</a:t>
            </a:r>
          </a:p>
          <a:p>
            <a:pPr>
              <a:lnSpc>
                <a:spcPct val="100000"/>
              </a:lnSpc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72196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2C29A4-CD3E-3C3A-3189-9805ECB0B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-topic">
            <a:extLst>
              <a:ext uri="{FF2B5EF4-FFF2-40B4-BE49-F238E27FC236}">
                <a16:creationId xmlns:a16="http://schemas.microsoft.com/office/drawing/2014/main" id="{E864FC39-385D-9215-BF10-71B6E0ACA9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368" y="2411565"/>
            <a:ext cx="6638544" cy="2387600"/>
          </a:xfrm>
        </p:spPr>
        <p:txBody>
          <a:bodyPr/>
          <a:lstStyle/>
          <a:p>
            <a:r>
              <a:rPr lang="en-US" dirty="0"/>
              <a:t>Thank You!</a:t>
            </a:r>
            <a:br>
              <a:rPr lang="en-US" dirty="0"/>
            </a:br>
            <a:br>
              <a:rPr lang="en-US" dirty="0"/>
            </a:br>
            <a:r>
              <a:rPr lang="en-US" sz="4400" dirty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422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8FC4537-13C9-F9DC-3A84-F56FA08E57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2876868"/>
              </p:ext>
            </p:extLst>
          </p:nvPr>
        </p:nvGraphicFramePr>
        <p:xfrm>
          <a:off x="566737" y="1000315"/>
          <a:ext cx="9934115" cy="5597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9183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45D90-705A-9CCD-E876-81F5DA4D6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060886"/>
            <a:ext cx="9117846" cy="590931"/>
          </a:xfrm>
        </p:spPr>
        <p:txBody>
          <a:bodyPr/>
          <a:lstStyle/>
          <a:p>
            <a:pPr lvl="0"/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005BBB"/>
                </a:solidFill>
                <a:effectLst/>
                <a:latin typeface="Arial" panose="020B0604020202020204" pitchFamily="34" charset="0"/>
              </a:rPr>
              <a:t>Introduction</a:t>
            </a:r>
            <a:endParaRPr lang="en-IN" sz="3600" b="1" dirty="0">
              <a:solidFill>
                <a:srgbClr val="005BBB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2498A-7C9A-B6AE-4B9A-A43F6B681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7" y="1839415"/>
            <a:ext cx="10917149" cy="464004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Financial markets generate </a:t>
            </a:r>
            <a:r>
              <a:rPr lang="en-US" b="1" dirty="0"/>
              <a:t>massive volumes of data every second</a:t>
            </a:r>
            <a:r>
              <a:rPr lang="en-US" dirty="0"/>
              <a:t>, including: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News Articles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Analyst Reports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Social media posts (e.g., tweets)</a:t>
            </a:r>
          </a:p>
          <a:p>
            <a:pPr>
              <a:lnSpc>
                <a:spcPct val="100000"/>
              </a:lnSpc>
            </a:pPr>
            <a:r>
              <a:rPr lang="en-US" b="1" dirty="0"/>
              <a:t>Traders struggle</a:t>
            </a:r>
            <a:r>
              <a:rPr lang="en-US" dirty="0"/>
              <a:t> to process this data manually:</a:t>
            </a:r>
            <a:endParaRPr lang="en-IN" dirty="0"/>
          </a:p>
          <a:p>
            <a:pPr lvl="1">
              <a:lnSpc>
                <a:spcPct val="100000"/>
              </a:lnSpc>
            </a:pPr>
            <a:r>
              <a:rPr lang="en-IN" dirty="0"/>
              <a:t>High </a:t>
            </a:r>
            <a:r>
              <a:rPr lang="en-IN" b="1" dirty="0"/>
              <a:t>information overload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Risk of </a:t>
            </a:r>
            <a:r>
              <a:rPr lang="en-US" b="1" dirty="0"/>
              <a:t>missing time-sensitive opportunities</a:t>
            </a:r>
            <a:endParaRPr lang="en-IN" b="1" dirty="0"/>
          </a:p>
          <a:p>
            <a:pPr lvl="1">
              <a:lnSpc>
                <a:spcPct val="100000"/>
              </a:lnSpc>
            </a:pPr>
            <a:r>
              <a:rPr lang="en-IN" dirty="0"/>
              <a:t>Subjective and </a:t>
            </a:r>
            <a:r>
              <a:rPr lang="en-IN" b="1" dirty="0"/>
              <a:t>biased decision-making</a:t>
            </a:r>
          </a:p>
          <a:p>
            <a:pPr>
              <a:lnSpc>
                <a:spcPct val="100000"/>
              </a:lnSpc>
            </a:pPr>
            <a:r>
              <a:rPr lang="en-US" dirty="0"/>
              <a:t>Need for </a:t>
            </a:r>
            <a:r>
              <a:rPr lang="en-US" b="1" dirty="0"/>
              <a:t>automated, real-time analysis tools</a:t>
            </a:r>
            <a:r>
              <a:rPr lang="en-US" dirty="0"/>
              <a:t> that:</a:t>
            </a:r>
            <a:endParaRPr lang="en-IN" b="1" dirty="0"/>
          </a:p>
          <a:p>
            <a:pPr lvl="1">
              <a:lnSpc>
                <a:spcPct val="100000"/>
              </a:lnSpc>
            </a:pPr>
            <a:r>
              <a:rPr lang="en-US" dirty="0"/>
              <a:t>Extract market sentiment and stock relevance</a:t>
            </a:r>
            <a:endParaRPr lang="en-IN" b="1" dirty="0"/>
          </a:p>
          <a:p>
            <a:pPr lvl="1">
              <a:lnSpc>
                <a:spcPct val="100000"/>
              </a:lnSpc>
            </a:pPr>
            <a:r>
              <a:rPr lang="en-IN" dirty="0"/>
              <a:t>Identify trends and anomalies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Provide actionable signals instantly</a:t>
            </a:r>
          </a:p>
        </p:txBody>
      </p:sp>
    </p:spTree>
    <p:extLst>
      <p:ext uri="{BB962C8B-B14F-4D97-AF65-F5344CB8AC3E}">
        <p14:creationId xmlns:p14="http://schemas.microsoft.com/office/powerpoint/2010/main" val="2051122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425121-7435-F4DF-AB6C-7928CB354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367" y="1022096"/>
            <a:ext cx="10515600" cy="590931"/>
          </a:xfrm>
        </p:spPr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07BF63-60FF-EF5F-42F2-04570772D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9968" y="1880361"/>
            <a:ext cx="4838192" cy="4347464"/>
          </a:xfrm>
        </p:spPr>
        <p:txBody>
          <a:bodyPr/>
          <a:lstStyle/>
          <a:p>
            <a:r>
              <a:rPr lang="en-US" dirty="0"/>
              <a:t>Current Challenges in Financial Decision-Making:</a:t>
            </a:r>
          </a:p>
          <a:p>
            <a:pPr lvl="1"/>
            <a:r>
              <a:rPr lang="en-US" dirty="0"/>
              <a:t>Information overload from </a:t>
            </a:r>
            <a:r>
              <a:rPr lang="en-US" b="1" dirty="0"/>
              <a:t>news, tweets, earnings calls</a:t>
            </a:r>
          </a:p>
          <a:p>
            <a:pPr lvl="1"/>
            <a:r>
              <a:rPr lang="en-IN" dirty="0"/>
              <a:t>Manual </a:t>
            </a:r>
            <a:r>
              <a:rPr lang="en-US" b="1" dirty="0"/>
              <a:t>analysis is slow</a:t>
            </a:r>
            <a:r>
              <a:rPr lang="en-US" dirty="0"/>
              <a:t>, inconsistent, and reactive</a:t>
            </a:r>
          </a:p>
          <a:p>
            <a:pPr lvl="1"/>
            <a:r>
              <a:rPr lang="en-US" dirty="0"/>
              <a:t>Traders often </a:t>
            </a:r>
            <a:r>
              <a:rPr lang="en-US" b="1" dirty="0"/>
              <a:t>miss key signals</a:t>
            </a:r>
            <a:r>
              <a:rPr lang="en-US" dirty="0"/>
              <a:t> due to delayed insights</a:t>
            </a:r>
          </a:p>
          <a:p>
            <a:pPr lvl="1"/>
            <a:r>
              <a:rPr lang="en-US" dirty="0"/>
              <a:t>Lack of real-time tools combining </a:t>
            </a:r>
            <a:r>
              <a:rPr lang="en-US" b="1" dirty="0"/>
              <a:t>sentiment with price trends</a:t>
            </a: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E8C6282-1F93-B4EC-5B4A-F688194B4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3968" y="1781845"/>
            <a:ext cx="4838192" cy="4347463"/>
          </a:xfrm>
        </p:spPr>
        <p:txBody>
          <a:bodyPr/>
          <a:lstStyle/>
          <a:p>
            <a:r>
              <a:rPr lang="en-US" b="1" dirty="0"/>
              <a:t>What This Project Aims to Solve:</a:t>
            </a:r>
            <a:endParaRPr lang="en-US" dirty="0"/>
          </a:p>
          <a:p>
            <a:pPr lvl="1"/>
            <a:r>
              <a:rPr lang="en-US" dirty="0"/>
              <a:t>Develop an </a:t>
            </a:r>
            <a:r>
              <a:rPr lang="en-US" b="1" dirty="0"/>
              <a:t>AI-powered NLP system</a:t>
            </a:r>
            <a:r>
              <a:rPr lang="en-US" dirty="0"/>
              <a:t> that:</a:t>
            </a:r>
          </a:p>
          <a:p>
            <a:pPr lvl="2"/>
            <a:r>
              <a:rPr lang="en-IN" dirty="0" err="1"/>
              <a:t>Analyzes</a:t>
            </a:r>
            <a:r>
              <a:rPr lang="en-IN" dirty="0"/>
              <a:t> market-related texts automatically</a:t>
            </a:r>
            <a:endParaRPr lang="en-US" dirty="0"/>
          </a:p>
          <a:p>
            <a:pPr lvl="2"/>
            <a:r>
              <a:rPr lang="en-US" dirty="0"/>
              <a:t>Detects </a:t>
            </a:r>
            <a:r>
              <a:rPr lang="en-US" b="1" dirty="0"/>
              <a:t>sentiment shifts</a:t>
            </a:r>
            <a:r>
              <a:rPr lang="en-US" dirty="0"/>
              <a:t> in real time</a:t>
            </a:r>
          </a:p>
          <a:p>
            <a:pPr lvl="2"/>
            <a:r>
              <a:rPr lang="en-US" dirty="0"/>
              <a:t>Extracts </a:t>
            </a:r>
            <a:r>
              <a:rPr lang="en-US" b="1" dirty="0"/>
              <a:t>stock ticker mentions</a:t>
            </a:r>
            <a:r>
              <a:rPr lang="en-US" dirty="0"/>
              <a:t> and trending topics</a:t>
            </a:r>
          </a:p>
          <a:p>
            <a:pPr lvl="2"/>
            <a:r>
              <a:rPr lang="en-US" dirty="0"/>
              <a:t>Generates timely buy/sell signals</a:t>
            </a:r>
            <a:endParaRPr lang="en-IN" dirty="0"/>
          </a:p>
        </p:txBody>
      </p:sp>
      <p:pic>
        <p:nvPicPr>
          <p:cNvPr id="4103" name="Picture 7" descr="Challenge - Free people icons">
            <a:extLst>
              <a:ext uri="{FF2B5EF4-FFF2-40B4-BE49-F238E27FC236}">
                <a16:creationId xmlns:a16="http://schemas.microsoft.com/office/drawing/2014/main" id="{297CB5A8-A336-7AB3-7541-BA783981C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40" y="995997"/>
            <a:ext cx="828039" cy="828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9488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AB960-7B61-4F71-282D-41E0BC2FA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810" y="482858"/>
            <a:ext cx="9491473" cy="1149172"/>
          </a:xfrm>
        </p:spPr>
        <p:txBody>
          <a:bodyPr/>
          <a:lstStyle/>
          <a:p>
            <a:r>
              <a:rPr lang="en-US" b="1" dirty="0"/>
              <a:t>AI-Powered Trade Scanner: The Solution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83A61-B2BB-962E-CD7E-F86794438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526" y="1722862"/>
            <a:ext cx="10000758" cy="502518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1" dirty="0"/>
              <a:t>Real-Time NLP System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Continuously fetches market data (news, social media, stock prices)</a:t>
            </a:r>
          </a:p>
          <a:p>
            <a:pPr>
              <a:lnSpc>
                <a:spcPct val="100000"/>
              </a:lnSpc>
            </a:pPr>
            <a:r>
              <a:rPr lang="en-IN" b="1" dirty="0"/>
              <a:t>Advanced Text Processing &amp; Sentiment Analysis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Uses </a:t>
            </a:r>
            <a:r>
              <a:rPr lang="en-IN" b="1" dirty="0"/>
              <a:t>VADER</a:t>
            </a:r>
            <a:r>
              <a:rPr lang="en-IN" dirty="0"/>
              <a:t> and </a:t>
            </a:r>
            <a:r>
              <a:rPr lang="en-IN" b="1" dirty="0" err="1"/>
              <a:t>TextBlob</a:t>
            </a:r>
            <a:r>
              <a:rPr lang="en-IN" dirty="0"/>
              <a:t> to classify sentiment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Extracts </a:t>
            </a:r>
            <a:r>
              <a:rPr lang="en-IN" b="1" dirty="0"/>
              <a:t>stock mentions</a:t>
            </a:r>
            <a:r>
              <a:rPr lang="en-IN" dirty="0"/>
              <a:t> using regex pattern matching</a:t>
            </a:r>
          </a:p>
          <a:p>
            <a:pPr>
              <a:lnSpc>
                <a:spcPct val="100000"/>
              </a:lnSpc>
            </a:pPr>
            <a:r>
              <a:rPr lang="en-IN" b="1" dirty="0"/>
              <a:t>Market Signal Generation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Combines </a:t>
            </a:r>
            <a:r>
              <a:rPr lang="en-IN" b="1" dirty="0"/>
              <a:t>sentiment + price trend + volatility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Automatically determines actionable trading signals</a:t>
            </a:r>
          </a:p>
          <a:p>
            <a:pPr>
              <a:lnSpc>
                <a:spcPct val="100000"/>
              </a:lnSpc>
            </a:pPr>
            <a:r>
              <a:rPr lang="en-IN" b="1" dirty="0"/>
              <a:t>Automated Reporting and Email Alerts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Generates insightful reports with trending topics, sentiment, and recommendations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Sends reports via email for </a:t>
            </a:r>
            <a:r>
              <a:rPr lang="en-IN" b="1" dirty="0"/>
              <a:t>instant decision support</a:t>
            </a:r>
            <a:endParaRPr lang="en-IN" dirty="0"/>
          </a:p>
          <a:p>
            <a:pPr>
              <a:lnSpc>
                <a:spcPct val="100000"/>
              </a:lnSpc>
            </a:pPr>
            <a:r>
              <a:rPr lang="en-IN" b="1" dirty="0"/>
              <a:t>Bridges the Gap Between Data and Action</a:t>
            </a:r>
            <a:endParaRPr lang="en-IN" dirty="0"/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Reduces manual workload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/>
              <a:t>Enhances speed and accuracy of trading decisions</a:t>
            </a:r>
          </a:p>
          <a:p>
            <a:pPr>
              <a:lnSpc>
                <a:spcPct val="100000"/>
              </a:lnSpc>
            </a:pPr>
            <a:endParaRPr lang="en-IN" dirty="0"/>
          </a:p>
        </p:txBody>
      </p:sp>
      <p:pic>
        <p:nvPicPr>
          <p:cNvPr id="4105" name="Picture 9" descr="Solutions icons for free download | Freepik">
            <a:extLst>
              <a:ext uri="{FF2B5EF4-FFF2-40B4-BE49-F238E27FC236}">
                <a16:creationId xmlns:a16="http://schemas.microsoft.com/office/drawing/2014/main" id="{489C1710-F217-2E36-E2B0-45DA5411F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29" y="898663"/>
            <a:ext cx="952982" cy="95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3022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B815-D7BB-A67E-AA1B-753C0B4BD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7" y="966293"/>
            <a:ext cx="9132658" cy="584713"/>
          </a:xfrm>
        </p:spPr>
        <p:txBody>
          <a:bodyPr/>
          <a:lstStyle/>
          <a:p>
            <a:r>
              <a:rPr lang="en-US" b="1" dirty="0"/>
              <a:t>Where AI Powers the Trade Scanner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9655420-4393-7C12-FEF6-B48F9F81BD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1043611"/>
              </p:ext>
            </p:extLst>
          </p:nvPr>
        </p:nvGraphicFramePr>
        <p:xfrm>
          <a:off x="370391" y="1643604"/>
          <a:ext cx="10440364" cy="49771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22630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2D48B-6EDB-7BBA-FC8B-167595A5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318" y="1013477"/>
            <a:ext cx="6951472" cy="590931"/>
          </a:xfrm>
        </p:spPr>
        <p:txBody>
          <a:bodyPr/>
          <a:lstStyle/>
          <a:p>
            <a:r>
              <a:rPr lang="en-IN" dirty="0"/>
              <a:t>Step 1: Text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D9652-53DA-1331-C708-9A8FB067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227" y="1791874"/>
            <a:ext cx="9989184" cy="492144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1" dirty="0">
                <a:latin typeface="+mj-lt"/>
              </a:rPr>
              <a:t>Why Preprocess Text?</a:t>
            </a:r>
            <a:endParaRPr lang="en-IN" dirty="0">
              <a:latin typeface="+mj-lt"/>
            </a:endParaRPr>
          </a:p>
          <a:p>
            <a:pPr marL="742950" lvl="1" indent="-285750">
              <a:lnSpc>
                <a:spcPct val="100000"/>
              </a:lnSpc>
            </a:pPr>
            <a:r>
              <a:rPr lang="en-IN" dirty="0">
                <a:latin typeface="+mj-lt"/>
              </a:rPr>
              <a:t>Raw text from news and social media is noisy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>
                <a:latin typeface="+mj-lt"/>
              </a:rPr>
              <a:t>Cleaning ensures accurate sentiment and mention detection</a:t>
            </a:r>
          </a:p>
          <a:p>
            <a:pPr>
              <a:lnSpc>
                <a:spcPct val="100000"/>
              </a:lnSpc>
            </a:pPr>
            <a:r>
              <a:rPr lang="en-IN" b="1" dirty="0">
                <a:latin typeface="+mj-lt"/>
              </a:rPr>
              <a:t>Preprocessing Steps:</a:t>
            </a:r>
            <a:endParaRPr lang="en-IN" dirty="0">
              <a:latin typeface="+mj-lt"/>
            </a:endParaRPr>
          </a:p>
          <a:p>
            <a:pPr marL="742950" lvl="1" indent="-285750">
              <a:lnSpc>
                <a:spcPct val="100000"/>
              </a:lnSpc>
            </a:pPr>
            <a:r>
              <a:rPr lang="en-IN" b="1" dirty="0">
                <a:latin typeface="+mj-lt"/>
              </a:rPr>
              <a:t>Remove unwanted characters</a:t>
            </a:r>
          </a:p>
          <a:p>
            <a:pPr marL="1257300" lvl="2" indent="-342900">
              <a:lnSpc>
                <a:spcPct val="100000"/>
              </a:lnSpc>
            </a:pPr>
            <a:r>
              <a:rPr lang="en-IN" dirty="0">
                <a:latin typeface="+mj-lt"/>
              </a:rPr>
              <a:t>Emojis, symbols, URLs, punctuation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b="1" dirty="0">
                <a:latin typeface="+mj-lt"/>
              </a:rPr>
              <a:t>Tokenization</a:t>
            </a:r>
          </a:p>
          <a:p>
            <a:pPr marL="1257300" lvl="2" indent="-342900">
              <a:lnSpc>
                <a:spcPct val="100000"/>
              </a:lnSpc>
            </a:pPr>
            <a:r>
              <a:rPr lang="en-IN" dirty="0">
                <a:latin typeface="+mj-lt"/>
              </a:rPr>
              <a:t>Split text into individual words (tokens)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b="1" dirty="0" err="1">
                <a:latin typeface="+mj-lt"/>
              </a:rPr>
              <a:t>Stopword</a:t>
            </a:r>
            <a:r>
              <a:rPr lang="en-IN" b="1" dirty="0">
                <a:latin typeface="+mj-lt"/>
              </a:rPr>
              <a:t> Removal</a:t>
            </a:r>
          </a:p>
          <a:p>
            <a:pPr marL="1257300" lvl="2" indent="-342900">
              <a:lnSpc>
                <a:spcPct val="100000"/>
              </a:lnSpc>
            </a:pPr>
            <a:r>
              <a:rPr lang="en-IN" dirty="0">
                <a:latin typeface="+mj-lt"/>
              </a:rPr>
              <a:t>Remove common words (e.g., "is", "the", "in") using NLTK </a:t>
            </a:r>
            <a:r>
              <a:rPr lang="en-IN" dirty="0" err="1">
                <a:latin typeface="+mj-lt"/>
              </a:rPr>
              <a:t>stopword</a:t>
            </a:r>
            <a:r>
              <a:rPr lang="en-IN" dirty="0">
                <a:latin typeface="+mj-lt"/>
              </a:rPr>
              <a:t> list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b="1" dirty="0">
                <a:latin typeface="+mj-lt"/>
              </a:rPr>
              <a:t>Normalization</a:t>
            </a:r>
          </a:p>
          <a:p>
            <a:pPr marL="1257300" lvl="2" indent="-342900">
              <a:lnSpc>
                <a:spcPct val="100000"/>
              </a:lnSpc>
            </a:pPr>
            <a:r>
              <a:rPr lang="en-IN" dirty="0">
                <a:latin typeface="+mj-lt"/>
              </a:rPr>
              <a:t>Lowercasing all text → helps in ticker and keyword detection</a:t>
            </a:r>
          </a:p>
          <a:p>
            <a:pPr>
              <a:lnSpc>
                <a:spcPct val="100000"/>
              </a:lnSpc>
            </a:pPr>
            <a:r>
              <a:rPr lang="en-IN" b="1" dirty="0">
                <a:latin typeface="+mj-lt"/>
              </a:rPr>
              <a:t>Output:</a:t>
            </a:r>
          </a:p>
          <a:p>
            <a:pPr marL="742950" lvl="1" indent="-285750">
              <a:lnSpc>
                <a:spcPct val="100000"/>
              </a:lnSpc>
            </a:pPr>
            <a:r>
              <a:rPr lang="en-IN" dirty="0">
                <a:latin typeface="+mj-lt"/>
              </a:rPr>
              <a:t>Cleaned, structured text → Ready for AI sentiment analysis and stock detection</a:t>
            </a:r>
          </a:p>
          <a:p>
            <a:pPr>
              <a:lnSpc>
                <a:spcPct val="100000"/>
              </a:lnSpc>
            </a:pPr>
            <a:endParaRPr lang="en-IN" dirty="0">
              <a:latin typeface="+mj-lt"/>
            </a:endParaRPr>
          </a:p>
        </p:txBody>
      </p:sp>
      <p:pic>
        <p:nvPicPr>
          <p:cNvPr id="5122" name="Picture 2" descr="Data processing - Free files and folders icons">
            <a:extLst>
              <a:ext uri="{FF2B5EF4-FFF2-40B4-BE49-F238E27FC236}">
                <a16:creationId xmlns:a16="http://schemas.microsoft.com/office/drawing/2014/main" id="{628C709E-44B6-DD7C-212F-A078533DE6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15" y="921190"/>
            <a:ext cx="844953" cy="844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866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C8430-9641-E803-58A4-74C2BE2F6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148" y="1013480"/>
            <a:ext cx="6951472" cy="590931"/>
          </a:xfrm>
        </p:spPr>
        <p:txBody>
          <a:bodyPr/>
          <a:lstStyle/>
          <a:p>
            <a:r>
              <a:rPr lang="en-IN" dirty="0"/>
              <a:t>Step 2: 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C4630-DD3C-1C45-9C9E-7289DC24F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1710855"/>
            <a:ext cx="11019330" cy="13101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/>
              <a:t>Why Sentiment Analysis?</a:t>
            </a:r>
            <a:endParaRPr lang="en-US" dirty="0"/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Understanding if market texts are </a:t>
            </a:r>
            <a:r>
              <a:rPr lang="en-US" b="1" dirty="0"/>
              <a:t>positive, negative, or neutral</a:t>
            </a:r>
            <a:endParaRPr lang="en-US" dirty="0"/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Identifying hidden trading opportunities from sentiment shifts</a:t>
            </a:r>
          </a:p>
          <a:p>
            <a:pPr>
              <a:lnSpc>
                <a:spcPct val="100000"/>
              </a:lnSpc>
            </a:pPr>
            <a:r>
              <a:rPr lang="en-IN" b="1" dirty="0"/>
              <a:t>AI Models Used</a:t>
            </a: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10CF83-FEB3-470F-7620-68B3DD8E37E2}"/>
              </a:ext>
            </a:extLst>
          </p:cNvPr>
          <p:cNvSpPr txBox="1"/>
          <p:nvPr/>
        </p:nvSpPr>
        <p:spPr>
          <a:xfrm>
            <a:off x="671104" y="3197506"/>
            <a:ext cx="5907670" cy="2262158"/>
          </a:xfrm>
          <a:prstGeom prst="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>
            <a:lvl1pPr indent="-228600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Arial" panose="020B0604020202020204" pitchFamily="34" charset="0"/>
              <a:buNone/>
              <a:defRPr b="1"/>
            </a:lvl1pPr>
            <a:lvl2pPr lvl="1" indent="-182880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/>
            </a:lvl2pPr>
            <a:lvl3pPr marL="1143000" indent="-182880" defTabSz="914400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</a:lvl3pPr>
            <a:lvl4pPr marL="1600200" indent="-182880" defTabSz="914400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</a:lvl4pPr>
            <a:lvl5pPr marL="2057400" indent="-182880" defTabSz="914400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114300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VADER (Valence Aware Dictionary and Sentiment Reasoner)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Optimized for social media and news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Gives 4 scores: Positive, Negative, Neutral, Compound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Compound score (-1 to +1) → key for trading signal generation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49B7B3-2454-DF4A-FE54-17FD412224A9}"/>
              </a:ext>
            </a:extLst>
          </p:cNvPr>
          <p:cNvSpPr txBox="1"/>
          <p:nvPr/>
        </p:nvSpPr>
        <p:spPr>
          <a:xfrm>
            <a:off x="6624222" y="3197506"/>
            <a:ext cx="5436367" cy="2262157"/>
          </a:xfrm>
          <a:prstGeom prst="rect">
            <a:avLst/>
          </a:prstGeom>
          <a:ln w="19050">
            <a:solidFill>
              <a:srgbClr val="005BBB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defTabSz="914400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 b="1"/>
            </a:lvl1pPr>
            <a:lvl2pPr marL="742950" lvl="1" indent="-285750" defTabSz="914400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/>
            </a:lvl2pPr>
            <a:lvl3pPr marL="1143000" indent="-182880" defTabSz="914400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</a:lvl3pPr>
            <a:lvl4pPr marL="1600200" indent="-182880" defTabSz="914400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</a:lvl4pPr>
            <a:lvl5pPr marL="2057400" indent="-182880" defTabSz="914400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 startAt="2"/>
            </a:pPr>
            <a:r>
              <a:rPr lang="en-US" dirty="0" err="1"/>
              <a:t>TextBlob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Provides additional polarity validation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Acts as a secondary check → reduces model bias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E19005A-A00F-96B2-6462-7CD748653AD2}"/>
              </a:ext>
            </a:extLst>
          </p:cNvPr>
          <p:cNvSpPr txBox="1">
            <a:spLocks/>
          </p:cNvSpPr>
          <p:nvPr/>
        </p:nvSpPr>
        <p:spPr>
          <a:xfrm>
            <a:off x="372087" y="5518008"/>
            <a:ext cx="11019330" cy="13101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b="1" dirty="0"/>
              <a:t>Result:</a:t>
            </a:r>
            <a:endParaRPr lang="en-US" dirty="0"/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Combined sentiment score → used to categorize as:</a:t>
            </a:r>
          </a:p>
          <a:p>
            <a:pPr marL="1200150" lvl="2" indent="-285750">
              <a:lnSpc>
                <a:spcPct val="100000"/>
              </a:lnSpc>
            </a:pPr>
            <a:r>
              <a:rPr lang="en-US" dirty="0"/>
              <a:t>Very Negative, Negative, Neutral, Positive, Very Positive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IN" dirty="0"/>
          </a:p>
        </p:txBody>
      </p:sp>
      <p:pic>
        <p:nvPicPr>
          <p:cNvPr id="7176" name="Picture 8" descr="Icon, sentiment, analysis, nlp, natural language processing, text analysis,  language understanding icon - Download on Iconfinder">
            <a:extLst>
              <a:ext uri="{FF2B5EF4-FFF2-40B4-BE49-F238E27FC236}">
                <a16:creationId xmlns:a16="http://schemas.microsoft.com/office/drawing/2014/main" id="{66D43035-F9C9-6B70-93B6-20E9D19B9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534" y="822566"/>
            <a:ext cx="1107554" cy="1107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4346108"/>
      </p:ext>
    </p:extLst>
  </p:cSld>
  <p:clrMapOvr>
    <a:masterClrMapping/>
  </p:clrMapOvr>
</p:sld>
</file>

<file path=ppt/theme/theme1.xml><?xml version="1.0" encoding="utf-8"?>
<a:theme xmlns:a="http://schemas.openxmlformats.org/drawingml/2006/main" name="UB Powerpoint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UB Brand Colors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005BBB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</TotalTime>
  <Words>2220</Words>
  <Application>Microsoft Office PowerPoint</Application>
  <PresentationFormat>Widescreen</PresentationFormat>
  <Paragraphs>336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Consolas</vt:lpstr>
      <vt:lpstr>Georgia</vt:lpstr>
      <vt:lpstr>LucidaGrande</vt:lpstr>
      <vt:lpstr>System Font Regular</vt:lpstr>
      <vt:lpstr>UB Powerpoint Template</vt:lpstr>
      <vt:lpstr>Office Theme</vt:lpstr>
      <vt:lpstr>Building an NLP-Based Trade Scanner for Real-Time Market Insights</vt:lpstr>
      <vt:lpstr>Agenda</vt:lpstr>
      <vt:lpstr>PowerPoint Presentation</vt:lpstr>
      <vt:lpstr>Introduction</vt:lpstr>
      <vt:lpstr>Problem Statement</vt:lpstr>
      <vt:lpstr>AI-Powered Trade Scanner: The Solution</vt:lpstr>
      <vt:lpstr>Where AI Powers the Trade Scanner</vt:lpstr>
      <vt:lpstr>Step 1: Text Preprocessing</vt:lpstr>
      <vt:lpstr>Step 2: Sentiment Analysis</vt:lpstr>
      <vt:lpstr>Step 3: Stock Mention Extraction</vt:lpstr>
      <vt:lpstr>Step 4: Trending Topic Detection</vt:lpstr>
      <vt:lpstr>System Architecture</vt:lpstr>
      <vt:lpstr>Data Sources</vt:lpstr>
      <vt:lpstr>TradeScanner: The Heart of the System</vt:lpstr>
      <vt:lpstr>Trade Scanner Workflow Overview</vt:lpstr>
      <vt:lpstr>How Are Trading Signals Generated?</vt:lpstr>
      <vt:lpstr>Incorporating Volatility in Trading Insights</vt:lpstr>
      <vt:lpstr>How Sentiment and Price Are Categorized</vt:lpstr>
      <vt:lpstr>AI-Generated Report: What’s Inside?</vt:lpstr>
      <vt:lpstr>Why Email Delivery Matters</vt:lpstr>
      <vt:lpstr>Future Enhancements and Next Steps</vt:lpstr>
      <vt:lpstr>Challenges Faced &amp; How We Solved Them</vt:lpstr>
      <vt:lpstr>AI-Powered Trade Scanner: Summary of Value</vt:lpstr>
      <vt:lpstr>Thank You! 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Vaishnavi Sanjeevkumar Kulkarni</cp:lastModifiedBy>
  <cp:revision>11</cp:revision>
  <cp:lastPrinted>2015-10-19T19:01:41Z</cp:lastPrinted>
  <dcterms:created xsi:type="dcterms:W3CDTF">2016-06-28T14:05:07Z</dcterms:created>
  <dcterms:modified xsi:type="dcterms:W3CDTF">2025-05-01T06:36:35Z</dcterms:modified>
  <cp:category/>
</cp:coreProperties>
</file>

<file path=docProps/thumbnail.jpeg>
</file>